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Roboto"/>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8fbd92946_0_4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8fbd92946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8fbd92946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78fbd92946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8fbd92946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8fbd92946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8fbd92946_0_5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8fbd92946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8fbd92946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8fbd92946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8fbd9294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8fbd9294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8fbd92946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78fbd92946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8fbd92946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78fbd92946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8fbd92946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8fbd92946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8fbd92946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8fbd92946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78fbd92946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78fbd92946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78fbd92946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78fbd92946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8fbd92946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8fbd92946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78fbd92946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78fbd92946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8fbd92946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78fbd92946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8fbd92946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78fbd92946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8fbd92946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78fbd92946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78fbd92946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78fbd92946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8fbd92946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78fbd92946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8fbd92946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8fbd92946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8fbd92946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8fbd92946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8fbd92946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8fbd92946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8fbd92946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8fbd92946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78fbd92946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78fbd92946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8fbd92946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8fbd92946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1801025" y="1029750"/>
            <a:ext cx="6824400" cy="1542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SAACHI</a:t>
            </a:r>
            <a:r>
              <a:rPr lang="en"/>
              <a:t> </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Olivia Cohen • 06.20.2023 - 08.28.2023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2540875" y="485925"/>
            <a:ext cx="28242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Segmentation</a:t>
            </a:r>
            <a:endParaRPr/>
          </a:p>
        </p:txBody>
      </p:sp>
      <p:sp>
        <p:nvSpPr>
          <p:cNvPr id="133" name="Google Shape;133;p22"/>
          <p:cNvSpPr txBox="1"/>
          <p:nvPr>
            <p:ph idx="1" type="body"/>
          </p:nvPr>
        </p:nvSpPr>
        <p:spPr>
          <a:xfrm>
            <a:off x="818100" y="1355375"/>
            <a:ext cx="25992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solidFill>
                  <a:schemeClr val="dk1"/>
                </a:solidFill>
              </a:rPr>
              <a:t>Geographic</a:t>
            </a:r>
            <a:endParaRPr b="1" sz="2100">
              <a:solidFill>
                <a:schemeClr val="dk1"/>
              </a:solidFill>
            </a:endParaRPr>
          </a:p>
          <a:p>
            <a:pPr indent="-317500" lvl="0" marL="457200" rtl="0" algn="l">
              <a:spcBef>
                <a:spcPts val="1200"/>
              </a:spcBef>
              <a:spcAft>
                <a:spcPts val="0"/>
              </a:spcAft>
              <a:buSzPts val="1400"/>
              <a:buChar char="●"/>
            </a:pPr>
            <a:r>
              <a:rPr lang="en"/>
              <a:t>Suburbs </a:t>
            </a:r>
            <a:endParaRPr/>
          </a:p>
          <a:p>
            <a:pPr indent="0" lvl="0" marL="457200" rtl="0" algn="l">
              <a:spcBef>
                <a:spcPts val="1200"/>
              </a:spcBef>
              <a:spcAft>
                <a:spcPts val="0"/>
              </a:spcAft>
              <a:buNone/>
            </a:pPr>
            <a:r>
              <a:t/>
            </a:r>
            <a:endParaRPr sz="1000"/>
          </a:p>
          <a:p>
            <a:pPr indent="-317500" lvl="0" marL="457200" rtl="0" algn="l">
              <a:spcBef>
                <a:spcPts val="1200"/>
              </a:spcBef>
              <a:spcAft>
                <a:spcPts val="0"/>
              </a:spcAft>
              <a:buSzPts val="1400"/>
              <a:buChar char="●"/>
            </a:pPr>
            <a:r>
              <a:rPr lang="en"/>
              <a:t>Midwest and South</a:t>
            </a:r>
            <a:endParaRPr/>
          </a:p>
          <a:p>
            <a:pPr indent="0" lvl="0" marL="457200" rtl="0" algn="l">
              <a:spcBef>
                <a:spcPts val="1200"/>
              </a:spcBef>
              <a:spcAft>
                <a:spcPts val="1200"/>
              </a:spcAft>
              <a:buNone/>
            </a:pPr>
            <a:r>
              <a:t/>
            </a:r>
            <a:endParaRPr/>
          </a:p>
        </p:txBody>
      </p:sp>
      <p:sp>
        <p:nvSpPr>
          <p:cNvPr id="134" name="Google Shape;134;p22"/>
          <p:cNvSpPr txBox="1"/>
          <p:nvPr>
            <p:ph idx="2" type="body"/>
          </p:nvPr>
        </p:nvSpPr>
        <p:spPr>
          <a:xfrm>
            <a:off x="3510150" y="1355375"/>
            <a:ext cx="27705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solidFill>
                  <a:schemeClr val="dk1"/>
                </a:solidFill>
              </a:rPr>
              <a:t>Psychographic</a:t>
            </a:r>
            <a:endParaRPr b="1" sz="2100">
              <a:solidFill>
                <a:schemeClr val="dk1"/>
              </a:solidFill>
            </a:endParaRPr>
          </a:p>
          <a:p>
            <a:pPr indent="-317500" lvl="0" marL="457200" rtl="0" algn="l">
              <a:spcBef>
                <a:spcPts val="1200"/>
              </a:spcBef>
              <a:spcAft>
                <a:spcPts val="0"/>
              </a:spcAft>
              <a:buSzPts val="1400"/>
              <a:buChar char="●"/>
            </a:pPr>
            <a:r>
              <a:rPr lang="en"/>
              <a:t>Social Life</a:t>
            </a:r>
            <a:endParaRPr/>
          </a:p>
          <a:p>
            <a:pPr indent="0" lvl="0" marL="457200" rtl="0" algn="l">
              <a:spcBef>
                <a:spcPts val="1200"/>
              </a:spcBef>
              <a:spcAft>
                <a:spcPts val="0"/>
              </a:spcAft>
              <a:buNone/>
            </a:pPr>
            <a:r>
              <a:t/>
            </a:r>
            <a:endParaRPr sz="1000"/>
          </a:p>
          <a:p>
            <a:pPr indent="-317500" lvl="0" marL="457200" rtl="0" algn="l">
              <a:spcBef>
                <a:spcPts val="1200"/>
              </a:spcBef>
              <a:spcAft>
                <a:spcPts val="0"/>
              </a:spcAft>
              <a:buSzPts val="1400"/>
              <a:buChar char="●"/>
            </a:pPr>
            <a:r>
              <a:rPr lang="en"/>
              <a:t>Hobbies</a:t>
            </a:r>
            <a:endParaRPr/>
          </a:p>
          <a:p>
            <a:pPr indent="0" lvl="0" marL="457200" rtl="0" algn="l">
              <a:spcBef>
                <a:spcPts val="1200"/>
              </a:spcBef>
              <a:spcAft>
                <a:spcPts val="0"/>
              </a:spcAft>
              <a:buNone/>
            </a:pPr>
            <a:r>
              <a:rPr lang="en"/>
              <a:t> </a:t>
            </a:r>
            <a:endParaRPr/>
          </a:p>
          <a:p>
            <a:pPr indent="-317500" lvl="0" marL="457200" rtl="0" algn="l">
              <a:spcBef>
                <a:spcPts val="1200"/>
              </a:spcBef>
              <a:spcAft>
                <a:spcPts val="0"/>
              </a:spcAft>
              <a:buSzPts val="1400"/>
              <a:buChar char="●"/>
            </a:pPr>
            <a:r>
              <a:rPr lang="en"/>
              <a:t>Lifestyle</a:t>
            </a:r>
            <a:endParaRPr/>
          </a:p>
        </p:txBody>
      </p:sp>
      <p:sp>
        <p:nvSpPr>
          <p:cNvPr id="135" name="Google Shape;135;p22"/>
          <p:cNvSpPr txBox="1"/>
          <p:nvPr>
            <p:ph idx="2" type="body"/>
          </p:nvPr>
        </p:nvSpPr>
        <p:spPr>
          <a:xfrm>
            <a:off x="6373500" y="1355375"/>
            <a:ext cx="27705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solidFill>
                  <a:schemeClr val="dk1"/>
                </a:solidFill>
              </a:rPr>
              <a:t>Demographic</a:t>
            </a:r>
            <a:endParaRPr b="1" sz="2100">
              <a:solidFill>
                <a:schemeClr val="dk1"/>
              </a:solidFill>
            </a:endParaRPr>
          </a:p>
          <a:p>
            <a:pPr indent="-317500" lvl="0" marL="457200" rtl="0" algn="l">
              <a:spcBef>
                <a:spcPts val="1200"/>
              </a:spcBef>
              <a:spcAft>
                <a:spcPts val="0"/>
              </a:spcAft>
              <a:buSzPts val="1400"/>
              <a:buChar char="●"/>
            </a:pPr>
            <a:r>
              <a:rPr lang="en"/>
              <a:t>Age</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sz="1000"/>
          </a:p>
          <a:p>
            <a:pPr indent="-317500" lvl="0" marL="457200" rtl="0" algn="l">
              <a:spcBef>
                <a:spcPts val="0"/>
              </a:spcBef>
              <a:spcAft>
                <a:spcPts val="0"/>
              </a:spcAft>
              <a:buSzPts val="1400"/>
              <a:buChar char="●"/>
            </a:pPr>
            <a:r>
              <a:rPr lang="en"/>
              <a:t>Education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sz="1000"/>
          </a:p>
          <a:p>
            <a:pPr indent="-317500" lvl="0" marL="457200" rtl="0" algn="l">
              <a:spcBef>
                <a:spcPts val="0"/>
              </a:spcBef>
              <a:spcAft>
                <a:spcPts val="0"/>
              </a:spcAft>
              <a:buSzPts val="1400"/>
              <a:buChar char="●"/>
            </a:pPr>
            <a:r>
              <a:rPr lang="en"/>
              <a:t>Income</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sz="1000"/>
          </a:p>
          <a:p>
            <a:pPr indent="-317500" lvl="0" marL="457200" rtl="0" algn="l">
              <a:spcBef>
                <a:spcPts val="0"/>
              </a:spcBef>
              <a:spcAft>
                <a:spcPts val="0"/>
              </a:spcAft>
              <a:buSzPts val="1400"/>
              <a:buChar char="●"/>
            </a:pPr>
            <a:r>
              <a:rPr lang="en"/>
              <a:t>Gender</a:t>
            </a:r>
            <a:endParaRPr/>
          </a:p>
        </p:txBody>
      </p:sp>
      <p:pic>
        <p:nvPicPr>
          <p:cNvPr id="136" name="Google Shape;136;p22"/>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2142525" y="531125"/>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 Segmentation</a:t>
            </a:r>
            <a:endParaRPr/>
          </a:p>
        </p:txBody>
      </p:sp>
      <p:sp>
        <p:nvSpPr>
          <p:cNvPr id="142" name="Google Shape;142;p23"/>
          <p:cNvSpPr txBox="1"/>
          <p:nvPr>
            <p:ph idx="1" type="body"/>
          </p:nvPr>
        </p:nvSpPr>
        <p:spPr>
          <a:xfrm>
            <a:off x="451250" y="1166525"/>
            <a:ext cx="8505300" cy="3643800"/>
          </a:xfrm>
          <a:prstGeom prst="rect">
            <a:avLst/>
          </a:prstGeom>
        </p:spPr>
        <p:txBody>
          <a:bodyPr anchorCtr="0" anchor="t" bIns="91425" lIns="91425" spcFirstLastPara="1" rIns="91425" wrap="square" tIns="91425">
            <a:normAutofit lnSpcReduction="10000"/>
          </a:bodyPr>
          <a:lstStyle/>
          <a:p>
            <a:pPr indent="-314325" lvl="0" marL="457200" rtl="0" algn="l">
              <a:spcBef>
                <a:spcPts val="0"/>
              </a:spcBef>
              <a:spcAft>
                <a:spcPts val="0"/>
              </a:spcAft>
              <a:buClr>
                <a:srgbClr val="1F1F1F"/>
              </a:buClr>
              <a:buSzPts val="1350"/>
              <a:buFont typeface="Lato"/>
              <a:buChar char="●"/>
            </a:pPr>
            <a:r>
              <a:rPr b="1" lang="en" sz="1350">
                <a:solidFill>
                  <a:schemeClr val="dk1"/>
                </a:solidFill>
              </a:rPr>
              <a:t>Age</a:t>
            </a:r>
            <a:r>
              <a:rPr lang="en" sz="1350">
                <a:solidFill>
                  <a:srgbClr val="1F1F1F"/>
                </a:solidFill>
              </a:rPr>
              <a:t>: Younger customers (under 35) are interested in trendy, fashion-forward pieces, while older customers (over 55) prefer more classic, timeless styles.</a:t>
            </a:r>
            <a:endParaRPr sz="1350">
              <a:solidFill>
                <a:srgbClr val="1F1F1F"/>
              </a:solidFill>
            </a:endParaRPr>
          </a:p>
          <a:p>
            <a:pPr indent="0" lvl="0" marL="457200" rtl="0" algn="l">
              <a:spcBef>
                <a:spcPts val="0"/>
              </a:spcBef>
              <a:spcAft>
                <a:spcPts val="0"/>
              </a:spcAft>
              <a:buNone/>
            </a:pPr>
            <a:r>
              <a:t/>
            </a:r>
            <a:endParaRPr sz="600">
              <a:solidFill>
                <a:srgbClr val="1F1F1F"/>
              </a:solidFill>
            </a:endParaRPr>
          </a:p>
          <a:p>
            <a:pPr indent="-314325" lvl="0" marL="457200" rtl="0" algn="l">
              <a:spcBef>
                <a:spcPts val="0"/>
              </a:spcBef>
              <a:spcAft>
                <a:spcPts val="0"/>
              </a:spcAft>
              <a:buClr>
                <a:srgbClr val="1F1F1F"/>
              </a:buClr>
              <a:buSzPts val="1350"/>
              <a:buFont typeface="Lato"/>
              <a:buChar char="●"/>
            </a:pPr>
            <a:r>
              <a:rPr b="1" lang="en" sz="1350">
                <a:solidFill>
                  <a:schemeClr val="dk1"/>
                </a:solidFill>
              </a:rPr>
              <a:t>Income</a:t>
            </a:r>
            <a:r>
              <a:rPr lang="en" sz="1350">
                <a:solidFill>
                  <a:srgbClr val="1F1F1F"/>
                </a:solidFill>
              </a:rPr>
              <a:t>: Customers with higher incomes are more likely to purchase higher-priced items, while customers with lower incomes can be more price-sensitive.</a:t>
            </a:r>
            <a:endParaRPr sz="1350">
              <a:solidFill>
                <a:srgbClr val="1F1F1F"/>
              </a:solidFill>
            </a:endParaRPr>
          </a:p>
          <a:p>
            <a:pPr indent="0" lvl="0" marL="457200" rtl="0" algn="l">
              <a:spcBef>
                <a:spcPts val="0"/>
              </a:spcBef>
              <a:spcAft>
                <a:spcPts val="0"/>
              </a:spcAft>
              <a:buNone/>
            </a:pPr>
            <a:r>
              <a:t/>
            </a:r>
            <a:endParaRPr sz="600">
              <a:solidFill>
                <a:srgbClr val="1F1F1F"/>
              </a:solidFill>
            </a:endParaRPr>
          </a:p>
          <a:p>
            <a:pPr indent="-314325" lvl="0" marL="457200" rtl="0" algn="l">
              <a:spcBef>
                <a:spcPts val="0"/>
              </a:spcBef>
              <a:spcAft>
                <a:spcPts val="0"/>
              </a:spcAft>
              <a:buClr>
                <a:srgbClr val="1F1F1F"/>
              </a:buClr>
              <a:buSzPts val="1350"/>
              <a:buFont typeface="Lato"/>
              <a:buChar char="●"/>
            </a:pPr>
            <a:r>
              <a:rPr b="1" lang="en" sz="1350">
                <a:solidFill>
                  <a:schemeClr val="dk1"/>
                </a:solidFill>
              </a:rPr>
              <a:t>Occupation</a:t>
            </a:r>
            <a:r>
              <a:rPr lang="en" sz="1350">
                <a:solidFill>
                  <a:srgbClr val="1F1F1F"/>
                </a:solidFill>
              </a:rPr>
              <a:t>: Customers in certain occupations, such as lawyers or doctors, can be more likely to purchase certain types of jewelry, such as cufflinks or necklaces.</a:t>
            </a:r>
            <a:endParaRPr sz="1350">
              <a:solidFill>
                <a:srgbClr val="1F1F1F"/>
              </a:solidFill>
            </a:endParaRPr>
          </a:p>
          <a:p>
            <a:pPr indent="0" lvl="0" marL="457200" rtl="0" algn="l">
              <a:spcBef>
                <a:spcPts val="0"/>
              </a:spcBef>
              <a:spcAft>
                <a:spcPts val="0"/>
              </a:spcAft>
              <a:buNone/>
            </a:pPr>
            <a:r>
              <a:t/>
            </a:r>
            <a:endParaRPr sz="600">
              <a:solidFill>
                <a:srgbClr val="1F1F1F"/>
              </a:solidFill>
            </a:endParaRPr>
          </a:p>
          <a:p>
            <a:pPr indent="-314325" lvl="0" marL="457200" rtl="0" algn="l">
              <a:spcBef>
                <a:spcPts val="0"/>
              </a:spcBef>
              <a:spcAft>
                <a:spcPts val="0"/>
              </a:spcAft>
              <a:buClr>
                <a:srgbClr val="1F1F1F"/>
              </a:buClr>
              <a:buSzPts val="1350"/>
              <a:buFont typeface="Lato"/>
              <a:buChar char="●"/>
            </a:pPr>
            <a:r>
              <a:rPr b="1" lang="en" sz="1350">
                <a:solidFill>
                  <a:schemeClr val="dk1"/>
                </a:solidFill>
              </a:rPr>
              <a:t>Education</a:t>
            </a:r>
            <a:r>
              <a:rPr lang="en" sz="1350">
                <a:solidFill>
                  <a:srgbClr val="1F1F1F"/>
                </a:solidFill>
              </a:rPr>
              <a:t>: Customers with higher levels of education are likely to appreciate the craftsmanship and design of high-quality jewelry.</a:t>
            </a:r>
            <a:endParaRPr sz="1350">
              <a:solidFill>
                <a:srgbClr val="1F1F1F"/>
              </a:solidFill>
            </a:endParaRPr>
          </a:p>
          <a:p>
            <a:pPr indent="0" lvl="0" marL="457200" rtl="0" algn="l">
              <a:spcBef>
                <a:spcPts val="0"/>
              </a:spcBef>
              <a:spcAft>
                <a:spcPts val="0"/>
              </a:spcAft>
              <a:buNone/>
            </a:pPr>
            <a:r>
              <a:t/>
            </a:r>
            <a:endParaRPr sz="600">
              <a:solidFill>
                <a:srgbClr val="1F1F1F"/>
              </a:solidFill>
            </a:endParaRPr>
          </a:p>
          <a:p>
            <a:pPr indent="-314325" lvl="0" marL="457200" rtl="0" algn="l">
              <a:spcBef>
                <a:spcPts val="0"/>
              </a:spcBef>
              <a:spcAft>
                <a:spcPts val="0"/>
              </a:spcAft>
              <a:buClr>
                <a:srgbClr val="1F1F1F"/>
              </a:buClr>
              <a:buSzPts val="1350"/>
              <a:buFont typeface="Lato"/>
              <a:buChar char="●"/>
            </a:pPr>
            <a:r>
              <a:rPr b="1" lang="en" sz="1350">
                <a:solidFill>
                  <a:schemeClr val="dk1"/>
                </a:solidFill>
              </a:rPr>
              <a:t>Location</a:t>
            </a:r>
            <a:r>
              <a:rPr lang="en" sz="1350">
                <a:solidFill>
                  <a:srgbClr val="1F1F1F"/>
                </a:solidFill>
              </a:rPr>
              <a:t>: Customers in certain geographic areas, such as coastal cities or resort towns, can be more likely to purchase beachwear or other seasonal items.</a:t>
            </a:r>
            <a:endParaRPr sz="1350">
              <a:solidFill>
                <a:srgbClr val="1F1F1F"/>
              </a:solidFill>
            </a:endParaRPr>
          </a:p>
          <a:p>
            <a:pPr indent="0" lvl="0" marL="457200" rtl="0" algn="l">
              <a:spcBef>
                <a:spcPts val="0"/>
              </a:spcBef>
              <a:spcAft>
                <a:spcPts val="0"/>
              </a:spcAft>
              <a:buNone/>
            </a:pPr>
            <a:r>
              <a:t/>
            </a:r>
            <a:endParaRPr sz="600">
              <a:solidFill>
                <a:srgbClr val="1F1F1F"/>
              </a:solidFill>
            </a:endParaRPr>
          </a:p>
          <a:p>
            <a:pPr indent="-314325" lvl="0" marL="457200" rtl="0" algn="l">
              <a:spcBef>
                <a:spcPts val="0"/>
              </a:spcBef>
              <a:spcAft>
                <a:spcPts val="0"/>
              </a:spcAft>
              <a:buClr>
                <a:srgbClr val="1F1F1F"/>
              </a:buClr>
              <a:buSzPts val="1350"/>
              <a:buFont typeface="Lato"/>
              <a:buChar char="●"/>
            </a:pPr>
            <a:r>
              <a:rPr b="1" lang="en" sz="1350">
                <a:solidFill>
                  <a:schemeClr val="dk1"/>
                </a:solidFill>
              </a:rPr>
              <a:t>Family status</a:t>
            </a:r>
            <a:r>
              <a:rPr lang="en" sz="1350">
                <a:solidFill>
                  <a:srgbClr val="1F1F1F"/>
                </a:solidFill>
              </a:rPr>
              <a:t>: Customers with children may are more likely to purchase practical items, such as scarves or ponchos, while customers without children are more likely to purchase more decorative items, such as jewelry or handbags.</a:t>
            </a:r>
            <a:endParaRPr sz="1500"/>
          </a:p>
        </p:txBody>
      </p:sp>
      <p:pic>
        <p:nvPicPr>
          <p:cNvPr id="143" name="Google Shape;143;p23"/>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Overall Target Market For Saachi</a:t>
            </a:r>
            <a:endParaRPr/>
          </a:p>
        </p:txBody>
      </p:sp>
      <p:sp>
        <p:nvSpPr>
          <p:cNvPr id="149" name="Google Shape;149;p24"/>
          <p:cNvSpPr txBox="1"/>
          <p:nvPr>
            <p:ph idx="1" type="body"/>
          </p:nvPr>
        </p:nvSpPr>
        <p:spPr>
          <a:xfrm>
            <a:off x="5031350" y="1277750"/>
            <a:ext cx="3610500" cy="3002400"/>
          </a:xfrm>
          <a:prstGeom prst="rect">
            <a:avLst/>
          </a:prstGeom>
        </p:spPr>
        <p:txBody>
          <a:bodyPr anchorCtr="0" anchor="t" bIns="91425" lIns="91425" spcFirstLastPara="1" rIns="91425" wrap="square" tIns="91425">
            <a:normAutofit fontScale="62500" lnSpcReduction="20000"/>
          </a:bodyPr>
          <a:lstStyle/>
          <a:p>
            <a:pPr indent="-320279" lvl="0" marL="457200" rtl="0" algn="l">
              <a:spcBef>
                <a:spcPts val="0"/>
              </a:spcBef>
              <a:spcAft>
                <a:spcPts val="0"/>
              </a:spcAft>
              <a:buSzPct val="100000"/>
              <a:buChar char="●"/>
            </a:pPr>
            <a:r>
              <a:rPr lang="en" sz="2310"/>
              <a:t>U.S.  - the South or Midwest</a:t>
            </a:r>
            <a:endParaRPr sz="2310"/>
          </a:p>
          <a:p>
            <a:pPr indent="0" lvl="0" marL="457200" rtl="0" algn="l">
              <a:spcBef>
                <a:spcPts val="0"/>
              </a:spcBef>
              <a:spcAft>
                <a:spcPts val="0"/>
              </a:spcAft>
              <a:buNone/>
            </a:pPr>
            <a:r>
              <a:t/>
            </a:r>
            <a:endParaRPr sz="2310"/>
          </a:p>
          <a:p>
            <a:pPr indent="-320279" lvl="0" marL="457200" rtl="0" algn="l">
              <a:spcBef>
                <a:spcPts val="0"/>
              </a:spcBef>
              <a:spcAft>
                <a:spcPts val="0"/>
              </a:spcAft>
              <a:buSzPct val="100000"/>
              <a:buChar char="●"/>
            </a:pPr>
            <a:r>
              <a:rPr lang="en" sz="2310"/>
              <a:t> Often in Suburbs close to Major cities (Chicago, NY, Atlanta, Etc.)</a:t>
            </a:r>
            <a:endParaRPr sz="2310"/>
          </a:p>
          <a:p>
            <a:pPr indent="0" lvl="0" marL="457200" rtl="0" algn="l">
              <a:spcBef>
                <a:spcPts val="0"/>
              </a:spcBef>
              <a:spcAft>
                <a:spcPts val="0"/>
              </a:spcAft>
              <a:buNone/>
            </a:pPr>
            <a:r>
              <a:t/>
            </a:r>
            <a:endParaRPr sz="2310"/>
          </a:p>
          <a:p>
            <a:pPr indent="-320279" lvl="0" marL="457200" rtl="0" algn="l">
              <a:spcBef>
                <a:spcPts val="0"/>
              </a:spcBef>
              <a:spcAft>
                <a:spcPts val="0"/>
              </a:spcAft>
              <a:buSzPct val="100000"/>
              <a:buChar char="●"/>
            </a:pPr>
            <a:r>
              <a:rPr lang="en" sz="2310"/>
              <a:t>Likes to travel </a:t>
            </a:r>
            <a:endParaRPr sz="2310"/>
          </a:p>
          <a:p>
            <a:pPr indent="0" lvl="0" marL="457200" rtl="0" algn="l">
              <a:spcBef>
                <a:spcPts val="0"/>
              </a:spcBef>
              <a:spcAft>
                <a:spcPts val="0"/>
              </a:spcAft>
              <a:buNone/>
            </a:pPr>
            <a:r>
              <a:t/>
            </a:r>
            <a:endParaRPr sz="2310"/>
          </a:p>
          <a:p>
            <a:pPr indent="-320279" lvl="0" marL="457200" rtl="0" algn="l">
              <a:spcBef>
                <a:spcPts val="0"/>
              </a:spcBef>
              <a:spcAft>
                <a:spcPts val="0"/>
              </a:spcAft>
              <a:buSzPct val="100000"/>
              <a:buChar char="●"/>
            </a:pPr>
            <a:r>
              <a:rPr lang="en" sz="2310"/>
              <a:t>Attends social events</a:t>
            </a:r>
            <a:endParaRPr sz="2310"/>
          </a:p>
          <a:p>
            <a:pPr indent="0" lvl="0" marL="457200" rtl="0" algn="l">
              <a:spcBef>
                <a:spcPts val="0"/>
              </a:spcBef>
              <a:spcAft>
                <a:spcPts val="0"/>
              </a:spcAft>
              <a:buNone/>
            </a:pPr>
            <a:r>
              <a:rPr lang="en" sz="2310"/>
              <a:t> </a:t>
            </a:r>
            <a:endParaRPr sz="2310"/>
          </a:p>
          <a:p>
            <a:pPr indent="-320279" lvl="0" marL="457200" rtl="0" algn="l">
              <a:spcBef>
                <a:spcPts val="0"/>
              </a:spcBef>
              <a:spcAft>
                <a:spcPts val="0"/>
              </a:spcAft>
              <a:buSzPct val="100000"/>
              <a:buChar char="●"/>
            </a:pPr>
            <a:r>
              <a:rPr lang="en" sz="2310"/>
              <a:t>Has a family</a:t>
            </a:r>
            <a:endParaRPr sz="2310"/>
          </a:p>
          <a:p>
            <a:pPr indent="-320279" lvl="1" marL="914400" rtl="0" algn="l">
              <a:spcBef>
                <a:spcPts val="0"/>
              </a:spcBef>
              <a:spcAft>
                <a:spcPts val="0"/>
              </a:spcAft>
              <a:buSzPct val="100000"/>
              <a:buChar char="○"/>
            </a:pPr>
            <a:r>
              <a:rPr lang="en" sz="2310"/>
              <a:t>Many Older consumers were widows</a:t>
            </a:r>
            <a:endParaRPr sz="2310"/>
          </a:p>
          <a:p>
            <a:pPr indent="0" lvl="0" marL="457200" rtl="0" algn="l">
              <a:spcBef>
                <a:spcPts val="0"/>
              </a:spcBef>
              <a:spcAft>
                <a:spcPts val="0"/>
              </a:spcAft>
              <a:buNone/>
            </a:pPr>
            <a:r>
              <a:t/>
            </a:r>
            <a:endParaRPr sz="1600"/>
          </a:p>
          <a:p>
            <a:pPr indent="0" lvl="0" marL="457200" rtl="0" algn="l">
              <a:spcBef>
                <a:spcPts val="0"/>
              </a:spcBef>
              <a:spcAft>
                <a:spcPts val="0"/>
              </a:spcAft>
              <a:buNone/>
            </a:pPr>
            <a:r>
              <a:t/>
            </a:r>
            <a:endParaRPr sz="1600"/>
          </a:p>
        </p:txBody>
      </p:sp>
      <p:sp>
        <p:nvSpPr>
          <p:cNvPr id="150" name="Google Shape;150;p24"/>
          <p:cNvSpPr txBox="1"/>
          <p:nvPr>
            <p:ph idx="1" type="body"/>
          </p:nvPr>
        </p:nvSpPr>
        <p:spPr>
          <a:xfrm>
            <a:off x="1362650" y="1277750"/>
            <a:ext cx="3451500" cy="300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45-75 years old</a:t>
            </a:r>
            <a:endParaRPr/>
          </a:p>
          <a:p>
            <a:pPr indent="0" lvl="0" marL="457200" rtl="0" algn="l">
              <a:spcBef>
                <a:spcPts val="0"/>
              </a:spcBef>
              <a:spcAft>
                <a:spcPts val="0"/>
              </a:spcAft>
              <a:buNone/>
            </a:pPr>
            <a:r>
              <a:rPr lang="en"/>
              <a:t> </a:t>
            </a:r>
            <a:endParaRPr/>
          </a:p>
          <a:p>
            <a:pPr indent="-317500" lvl="0" marL="457200" rtl="0" algn="l">
              <a:spcBef>
                <a:spcPts val="0"/>
              </a:spcBef>
              <a:spcAft>
                <a:spcPts val="0"/>
              </a:spcAft>
              <a:buSzPts val="1400"/>
              <a:buChar char="●"/>
            </a:pPr>
            <a:r>
              <a:rPr lang="en"/>
              <a:t>Highly educated </a:t>
            </a:r>
            <a:endParaRPr/>
          </a:p>
          <a:p>
            <a:pPr indent="-317500" lvl="1" marL="914400" rtl="0" algn="l">
              <a:spcBef>
                <a:spcPts val="0"/>
              </a:spcBef>
              <a:spcAft>
                <a:spcPts val="0"/>
              </a:spcAft>
              <a:buSzPts val="1400"/>
              <a:buChar char="○"/>
            </a:pPr>
            <a:r>
              <a:rPr lang="en" sz="1400"/>
              <a:t>Usually Undergrad and higher</a:t>
            </a:r>
            <a:endParaRPr sz="1400"/>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High income </a:t>
            </a:r>
            <a:endParaRPr/>
          </a:p>
          <a:p>
            <a:pPr indent="-317500" lvl="1" marL="914400" rtl="0" algn="l">
              <a:spcBef>
                <a:spcPts val="0"/>
              </a:spcBef>
              <a:spcAft>
                <a:spcPts val="0"/>
              </a:spcAft>
              <a:buSzPts val="1400"/>
              <a:buChar char="○"/>
            </a:pPr>
            <a:r>
              <a:rPr lang="en" sz="1400"/>
              <a:t>Avg home over $1 million</a:t>
            </a:r>
            <a:endParaRPr sz="1400"/>
          </a:p>
          <a:p>
            <a:pPr indent="0" lvl="0" marL="457200" rtl="0" algn="l">
              <a:spcBef>
                <a:spcPts val="0"/>
              </a:spcBef>
              <a:spcAft>
                <a:spcPts val="0"/>
              </a:spcAft>
              <a:buNone/>
            </a:pPr>
            <a:r>
              <a:rPr lang="en"/>
              <a:t> </a:t>
            </a:r>
            <a:endParaRPr/>
          </a:p>
          <a:p>
            <a:pPr indent="-317500" lvl="0" marL="457200" rtl="0" algn="l">
              <a:spcBef>
                <a:spcPts val="0"/>
              </a:spcBef>
              <a:spcAft>
                <a:spcPts val="0"/>
              </a:spcAft>
              <a:buSzPts val="1400"/>
              <a:buChar char="●"/>
            </a:pPr>
            <a:r>
              <a:rPr lang="en"/>
              <a:t>Common Occupations- Doctor, Lawyer, Nurse, Executive Director, Etc. </a:t>
            </a:r>
            <a:endParaRPr/>
          </a:p>
        </p:txBody>
      </p:sp>
      <p:pic>
        <p:nvPicPr>
          <p:cNvPr id="151" name="Google Shape;151;p24"/>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767575" y="620975"/>
            <a:ext cx="80697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Breaking Down the Target Market: Ages 45-55</a:t>
            </a:r>
            <a:endParaRPr/>
          </a:p>
        </p:txBody>
      </p:sp>
      <p:pic>
        <p:nvPicPr>
          <p:cNvPr id="157" name="Google Shape;157;p25"/>
          <p:cNvPicPr preferRelativeResize="0"/>
          <p:nvPr/>
        </p:nvPicPr>
        <p:blipFill rotWithShape="1">
          <a:blip r:embed="rId3">
            <a:alphaModFix/>
          </a:blip>
          <a:srcRect b="0" l="2188" r="6227" t="0"/>
          <a:stretch/>
        </p:blipFill>
        <p:spPr>
          <a:xfrm>
            <a:off x="4751125" y="1501600"/>
            <a:ext cx="4287074" cy="2530875"/>
          </a:xfrm>
          <a:prstGeom prst="rect">
            <a:avLst/>
          </a:prstGeom>
          <a:noFill/>
          <a:ln>
            <a:noFill/>
          </a:ln>
        </p:spPr>
      </p:pic>
      <p:sp>
        <p:nvSpPr>
          <p:cNvPr id="158" name="Google Shape;158;p25"/>
          <p:cNvSpPr txBox="1"/>
          <p:nvPr/>
        </p:nvSpPr>
        <p:spPr>
          <a:xfrm>
            <a:off x="864725" y="1499125"/>
            <a:ext cx="3972900" cy="2917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Highly educated </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Is frequently on social media</a:t>
            </a:r>
            <a:endParaRPr>
              <a:latin typeface="Lato"/>
              <a:ea typeface="Lato"/>
              <a:cs typeface="Lato"/>
              <a:sym typeface="Lato"/>
            </a:endParaRPr>
          </a:p>
          <a:p>
            <a:pPr indent="0" lvl="0" marL="45720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Spends more on accessories (jewelry and scarves)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Mostly married </a:t>
            </a:r>
            <a:endParaRPr>
              <a:latin typeface="Lato"/>
              <a:ea typeface="Lato"/>
              <a:cs typeface="Lato"/>
              <a:sym typeface="Lato"/>
            </a:endParaRPr>
          </a:p>
          <a:p>
            <a:pPr indent="0" lvl="0" marL="45720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More cost sensitive with less disposable income</a:t>
            </a:r>
            <a:endParaRPr>
              <a:latin typeface="Lato"/>
              <a:ea typeface="Lato"/>
              <a:cs typeface="Lato"/>
              <a:sym typeface="Lato"/>
            </a:endParaRPr>
          </a:p>
        </p:txBody>
      </p:sp>
      <p:pic>
        <p:nvPicPr>
          <p:cNvPr id="159" name="Google Shape;159;p25"/>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767575" y="620975"/>
            <a:ext cx="80697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Breaking Down the Target Market: Ages 55-75</a:t>
            </a:r>
            <a:endParaRPr/>
          </a:p>
        </p:txBody>
      </p:sp>
      <p:sp>
        <p:nvSpPr>
          <p:cNvPr id="165" name="Google Shape;165;p26"/>
          <p:cNvSpPr txBox="1"/>
          <p:nvPr>
            <p:ph idx="1" type="body"/>
          </p:nvPr>
        </p:nvSpPr>
        <p:spPr>
          <a:xfrm>
            <a:off x="1027903" y="1402725"/>
            <a:ext cx="3071400" cy="30024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SzPts val="1400"/>
              <a:buChar char="●"/>
            </a:pPr>
            <a:r>
              <a:rPr lang="en"/>
              <a:t>Discovery and Adventure</a:t>
            </a:r>
            <a:endParaRPr/>
          </a:p>
          <a:p>
            <a:pPr indent="0" lvl="0" marL="457200" rtl="0" algn="l">
              <a:lnSpc>
                <a:spcPct val="95000"/>
              </a:lnSpc>
              <a:spcBef>
                <a:spcPts val="0"/>
              </a:spcBef>
              <a:spcAft>
                <a:spcPts val="0"/>
              </a:spcAft>
              <a:buSzPts val="1018"/>
              <a:buNone/>
            </a:pPr>
            <a:r>
              <a:t/>
            </a:r>
            <a:endParaRPr/>
          </a:p>
          <a:p>
            <a:pPr indent="-317500" lvl="0" marL="457200" rtl="0" algn="l">
              <a:lnSpc>
                <a:spcPct val="95000"/>
              </a:lnSpc>
              <a:spcBef>
                <a:spcPts val="0"/>
              </a:spcBef>
              <a:spcAft>
                <a:spcPts val="0"/>
              </a:spcAft>
              <a:buSzPts val="1400"/>
              <a:buChar char="●"/>
            </a:pPr>
            <a:r>
              <a:rPr lang="en"/>
              <a:t>Boomers are adventurous</a:t>
            </a:r>
            <a:endParaRPr/>
          </a:p>
          <a:p>
            <a:pPr indent="-317500" lvl="1" marL="914400" rtl="0" algn="l">
              <a:lnSpc>
                <a:spcPct val="95000"/>
              </a:lnSpc>
              <a:spcBef>
                <a:spcPts val="0"/>
              </a:spcBef>
              <a:spcAft>
                <a:spcPts val="0"/>
              </a:spcAft>
              <a:buSzPts val="1400"/>
              <a:buChar char="○"/>
            </a:pPr>
            <a:r>
              <a:rPr lang="en" sz="1400"/>
              <a:t>This we see coming into play with our consumers and traveling  </a:t>
            </a:r>
            <a:endParaRPr sz="1400"/>
          </a:p>
          <a:p>
            <a:pPr indent="0" lvl="0" marL="914400" rtl="0" algn="l">
              <a:lnSpc>
                <a:spcPct val="95000"/>
              </a:lnSpc>
              <a:spcBef>
                <a:spcPts val="0"/>
              </a:spcBef>
              <a:spcAft>
                <a:spcPts val="0"/>
              </a:spcAft>
              <a:buSzPts val="1018"/>
              <a:buNone/>
            </a:pPr>
            <a:r>
              <a:t/>
            </a:r>
            <a:endParaRPr/>
          </a:p>
          <a:p>
            <a:pPr indent="-317500" lvl="0" marL="457200" rtl="0" algn="l">
              <a:lnSpc>
                <a:spcPct val="95000"/>
              </a:lnSpc>
              <a:spcBef>
                <a:spcPts val="0"/>
              </a:spcBef>
              <a:spcAft>
                <a:spcPts val="0"/>
              </a:spcAft>
              <a:buSzPts val="1400"/>
              <a:buChar char="●"/>
            </a:pPr>
            <a:r>
              <a:rPr lang="en"/>
              <a:t>Has more disposable income </a:t>
            </a:r>
            <a:endParaRPr/>
          </a:p>
          <a:p>
            <a:pPr indent="0" lvl="0" marL="457200" rtl="0" algn="l">
              <a:lnSpc>
                <a:spcPct val="95000"/>
              </a:lnSpc>
              <a:spcBef>
                <a:spcPts val="0"/>
              </a:spcBef>
              <a:spcAft>
                <a:spcPts val="0"/>
              </a:spcAft>
              <a:buSzPts val="1018"/>
              <a:buNone/>
            </a:pPr>
            <a:r>
              <a:t/>
            </a:r>
            <a:endParaRPr/>
          </a:p>
          <a:p>
            <a:pPr indent="-317500" lvl="0" marL="457200" rtl="0" algn="l">
              <a:lnSpc>
                <a:spcPct val="95000"/>
              </a:lnSpc>
              <a:spcBef>
                <a:spcPts val="0"/>
              </a:spcBef>
              <a:spcAft>
                <a:spcPts val="0"/>
              </a:spcAft>
              <a:buSzPts val="1400"/>
              <a:buChar char="●"/>
            </a:pPr>
            <a:r>
              <a:rPr lang="en"/>
              <a:t>Often married or widowed with children</a:t>
            </a:r>
            <a:endParaRPr/>
          </a:p>
          <a:p>
            <a:pPr indent="0" lvl="0" marL="457200" rtl="0" algn="l">
              <a:lnSpc>
                <a:spcPct val="95000"/>
              </a:lnSpc>
              <a:spcBef>
                <a:spcPts val="0"/>
              </a:spcBef>
              <a:spcAft>
                <a:spcPts val="0"/>
              </a:spcAft>
              <a:buSzPts val="1018"/>
              <a:buNone/>
            </a:pPr>
            <a:r>
              <a:t/>
            </a:r>
            <a:endParaRPr/>
          </a:p>
          <a:p>
            <a:pPr indent="-317500" lvl="0" marL="457200" rtl="0" algn="l">
              <a:lnSpc>
                <a:spcPct val="95000"/>
              </a:lnSpc>
              <a:spcBef>
                <a:spcPts val="0"/>
              </a:spcBef>
              <a:spcAft>
                <a:spcPts val="0"/>
              </a:spcAft>
              <a:buSzPts val="1400"/>
              <a:buChar char="●"/>
            </a:pPr>
            <a:r>
              <a:rPr lang="en"/>
              <a:t>Highly educated </a:t>
            </a:r>
            <a:endParaRPr/>
          </a:p>
        </p:txBody>
      </p:sp>
      <p:pic>
        <p:nvPicPr>
          <p:cNvPr id="166" name="Google Shape;166;p26"/>
          <p:cNvPicPr preferRelativeResize="0"/>
          <p:nvPr/>
        </p:nvPicPr>
        <p:blipFill rotWithShape="1">
          <a:blip r:embed="rId3">
            <a:alphaModFix/>
          </a:blip>
          <a:srcRect b="0" l="0" r="40141" t="0"/>
          <a:stretch/>
        </p:blipFill>
        <p:spPr>
          <a:xfrm>
            <a:off x="4849650" y="1479500"/>
            <a:ext cx="3874500" cy="2514600"/>
          </a:xfrm>
          <a:prstGeom prst="rect">
            <a:avLst/>
          </a:prstGeom>
          <a:noFill/>
          <a:ln>
            <a:noFill/>
          </a:ln>
        </p:spPr>
      </p:pic>
      <p:pic>
        <p:nvPicPr>
          <p:cNvPr id="167" name="Google Shape;167;p26"/>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3458850" y="575950"/>
            <a:ext cx="25311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Motivations</a:t>
            </a:r>
            <a:endParaRPr/>
          </a:p>
        </p:txBody>
      </p:sp>
      <p:sp>
        <p:nvSpPr>
          <p:cNvPr id="173" name="Google Shape;173;p27"/>
          <p:cNvSpPr txBox="1"/>
          <p:nvPr>
            <p:ph idx="1" type="body"/>
          </p:nvPr>
        </p:nvSpPr>
        <p:spPr>
          <a:xfrm>
            <a:off x="5291078" y="1271675"/>
            <a:ext cx="30714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chemeClr val="dk1"/>
                </a:solidFill>
              </a:rPr>
              <a:t>Personal</a:t>
            </a:r>
            <a:endParaRPr b="1" sz="1600">
              <a:solidFill>
                <a:schemeClr val="dk1"/>
              </a:solidFill>
            </a:endParaRPr>
          </a:p>
          <a:p>
            <a:pPr indent="-317500" lvl="0" marL="914400" rtl="0" algn="l">
              <a:spcBef>
                <a:spcPts val="1200"/>
              </a:spcBef>
              <a:spcAft>
                <a:spcPts val="0"/>
              </a:spcAft>
              <a:buSzPts val="1400"/>
              <a:buAutoNum type="arabicPeriod"/>
            </a:pPr>
            <a:r>
              <a:rPr lang="en"/>
              <a:t>Husband Died, Need to Feel better about themselves</a:t>
            </a:r>
            <a:endParaRPr/>
          </a:p>
          <a:p>
            <a:pPr indent="0" lvl="0" marL="914400" rtl="0" algn="l">
              <a:spcBef>
                <a:spcPts val="0"/>
              </a:spcBef>
              <a:spcAft>
                <a:spcPts val="0"/>
              </a:spcAft>
              <a:buNone/>
            </a:pPr>
            <a:r>
              <a:t/>
            </a:r>
            <a:endParaRPr/>
          </a:p>
          <a:p>
            <a:pPr indent="-317500" lvl="0" marL="914400" rtl="0" algn="l">
              <a:spcBef>
                <a:spcPts val="0"/>
              </a:spcBef>
              <a:spcAft>
                <a:spcPts val="0"/>
              </a:spcAft>
              <a:buSzPts val="1400"/>
              <a:buAutoNum type="arabicPeriod"/>
            </a:pPr>
            <a:r>
              <a:rPr lang="en"/>
              <a:t>Gifts for family</a:t>
            </a:r>
            <a:endParaRPr/>
          </a:p>
          <a:p>
            <a:pPr indent="0" lvl="0" marL="914400" rtl="0" algn="l">
              <a:spcBef>
                <a:spcPts val="1200"/>
              </a:spcBef>
              <a:spcAft>
                <a:spcPts val="1200"/>
              </a:spcAft>
              <a:buNone/>
            </a:pPr>
            <a:r>
              <a:t/>
            </a:r>
            <a:endParaRPr/>
          </a:p>
        </p:txBody>
      </p:sp>
      <p:sp>
        <p:nvSpPr>
          <p:cNvPr id="174" name="Google Shape;174;p27"/>
          <p:cNvSpPr txBox="1"/>
          <p:nvPr>
            <p:ph idx="2" type="body"/>
          </p:nvPr>
        </p:nvSpPr>
        <p:spPr>
          <a:xfrm>
            <a:off x="1138972" y="1271675"/>
            <a:ext cx="3071400" cy="300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600">
                <a:solidFill>
                  <a:schemeClr val="dk1"/>
                </a:solidFill>
              </a:rPr>
              <a:t>Professional / Social</a:t>
            </a:r>
            <a:endParaRPr b="1" sz="1600">
              <a:solidFill>
                <a:schemeClr val="dk1"/>
              </a:solidFill>
            </a:endParaRPr>
          </a:p>
          <a:p>
            <a:pPr indent="-317500" lvl="0" marL="457200" rtl="0" algn="l">
              <a:spcBef>
                <a:spcPts val="1200"/>
              </a:spcBef>
              <a:spcAft>
                <a:spcPts val="0"/>
              </a:spcAft>
              <a:buSzPts val="1400"/>
              <a:buAutoNum type="arabicPeriod"/>
            </a:pPr>
            <a:r>
              <a:rPr lang="en"/>
              <a:t>Going to elegant hospital galas - need a scarf to match to get compliments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Going to Daughters Wedding Rehearsal</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Going on a girls Trip</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Need to look professional at the Law office</a:t>
            </a:r>
            <a:endParaRPr/>
          </a:p>
          <a:p>
            <a:pPr indent="0" lvl="0" marL="457200" rtl="0" algn="l">
              <a:spcBef>
                <a:spcPts val="0"/>
              </a:spcBef>
              <a:spcAft>
                <a:spcPts val="1200"/>
              </a:spcAft>
              <a:buNone/>
            </a:pPr>
            <a:r>
              <a:t/>
            </a:r>
            <a:endParaRPr/>
          </a:p>
        </p:txBody>
      </p:sp>
      <p:pic>
        <p:nvPicPr>
          <p:cNvPr id="175" name="Google Shape;175;p27"/>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1005425" y="466500"/>
            <a:ext cx="78981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Geographical Location of Consumers T0p 20</a:t>
            </a:r>
            <a:endParaRPr/>
          </a:p>
        </p:txBody>
      </p:sp>
      <p:pic>
        <p:nvPicPr>
          <p:cNvPr id="181" name="Google Shape;181;p28"/>
          <p:cNvPicPr preferRelativeResize="0"/>
          <p:nvPr/>
        </p:nvPicPr>
        <p:blipFill>
          <a:blip r:embed="rId3">
            <a:alphaModFix/>
          </a:blip>
          <a:stretch>
            <a:fillRect/>
          </a:stretch>
        </p:blipFill>
        <p:spPr>
          <a:xfrm>
            <a:off x="673912" y="1201625"/>
            <a:ext cx="7796175" cy="3382600"/>
          </a:xfrm>
          <a:prstGeom prst="rect">
            <a:avLst/>
          </a:prstGeom>
          <a:noFill/>
          <a:ln>
            <a:noFill/>
          </a:ln>
        </p:spPr>
      </p:pic>
      <p:pic>
        <p:nvPicPr>
          <p:cNvPr id="182" name="Google Shape;182;p28"/>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1437250" y="440875"/>
            <a:ext cx="78981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Geographical Location of Boutiques</a:t>
            </a:r>
            <a:endParaRPr/>
          </a:p>
        </p:txBody>
      </p:sp>
      <p:pic>
        <p:nvPicPr>
          <p:cNvPr id="188" name="Google Shape;188;p29"/>
          <p:cNvPicPr preferRelativeResize="0"/>
          <p:nvPr/>
        </p:nvPicPr>
        <p:blipFill rotWithShape="1">
          <a:blip r:embed="rId3">
            <a:alphaModFix/>
          </a:blip>
          <a:srcRect b="1520" l="1736" r="2312" t="4023"/>
          <a:stretch/>
        </p:blipFill>
        <p:spPr>
          <a:xfrm>
            <a:off x="356125" y="1076275"/>
            <a:ext cx="8434951" cy="3905425"/>
          </a:xfrm>
          <a:prstGeom prst="rect">
            <a:avLst/>
          </a:prstGeom>
          <a:noFill/>
          <a:ln>
            <a:noFill/>
          </a:ln>
        </p:spPr>
      </p:pic>
      <p:pic>
        <p:nvPicPr>
          <p:cNvPr id="189" name="Google Shape;189;p29"/>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30"/>
          <p:cNvPicPr preferRelativeResize="0"/>
          <p:nvPr/>
        </p:nvPicPr>
        <p:blipFill rotWithShape="1">
          <a:blip r:embed="rId3">
            <a:alphaModFix/>
          </a:blip>
          <a:srcRect b="6901" l="6531" r="14685" t="8317"/>
          <a:stretch/>
        </p:blipFill>
        <p:spPr>
          <a:xfrm>
            <a:off x="191325" y="1781500"/>
            <a:ext cx="4175949" cy="2237325"/>
          </a:xfrm>
          <a:prstGeom prst="rect">
            <a:avLst/>
          </a:prstGeom>
          <a:noFill/>
          <a:ln>
            <a:noFill/>
          </a:ln>
        </p:spPr>
      </p:pic>
      <p:sp>
        <p:nvSpPr>
          <p:cNvPr id="195" name="Google Shape;195;p30"/>
          <p:cNvSpPr txBox="1"/>
          <p:nvPr/>
        </p:nvSpPr>
        <p:spPr>
          <a:xfrm>
            <a:off x="4850775" y="1202825"/>
            <a:ext cx="4110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Most Bought Product by Age</a:t>
            </a:r>
            <a:endParaRPr b="1" sz="2100">
              <a:solidFill>
                <a:schemeClr val="dk1"/>
              </a:solidFill>
              <a:latin typeface="Lato"/>
              <a:ea typeface="Lato"/>
              <a:cs typeface="Lato"/>
              <a:sym typeface="Lato"/>
            </a:endParaRPr>
          </a:p>
        </p:txBody>
      </p:sp>
      <p:sp>
        <p:nvSpPr>
          <p:cNvPr id="196" name="Google Shape;196;p30"/>
          <p:cNvSpPr txBox="1"/>
          <p:nvPr/>
        </p:nvSpPr>
        <p:spPr>
          <a:xfrm>
            <a:off x="191325" y="1210950"/>
            <a:ext cx="3331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latin typeface="Lato"/>
                <a:ea typeface="Lato"/>
                <a:cs typeface="Lato"/>
                <a:sym typeface="Lato"/>
              </a:rPr>
              <a:t>Total Money Spent by Age</a:t>
            </a:r>
            <a:endParaRPr b="1" sz="2100">
              <a:solidFill>
                <a:schemeClr val="dk1"/>
              </a:solidFill>
              <a:latin typeface="Lato"/>
              <a:ea typeface="Lato"/>
              <a:cs typeface="Lato"/>
              <a:sym typeface="Lato"/>
            </a:endParaRPr>
          </a:p>
        </p:txBody>
      </p:sp>
      <p:pic>
        <p:nvPicPr>
          <p:cNvPr id="197" name="Google Shape;197;p30"/>
          <p:cNvPicPr preferRelativeResize="0"/>
          <p:nvPr/>
        </p:nvPicPr>
        <p:blipFill rotWithShape="1">
          <a:blip r:embed="rId4">
            <a:alphaModFix/>
          </a:blip>
          <a:srcRect b="2352" l="3166" r="0" t="6481"/>
          <a:stretch/>
        </p:blipFill>
        <p:spPr>
          <a:xfrm>
            <a:off x="4743000" y="1781500"/>
            <a:ext cx="4218075" cy="2237325"/>
          </a:xfrm>
          <a:prstGeom prst="rect">
            <a:avLst/>
          </a:prstGeom>
          <a:noFill/>
          <a:ln>
            <a:noFill/>
          </a:ln>
        </p:spPr>
      </p:pic>
      <p:sp>
        <p:nvSpPr>
          <p:cNvPr id="198" name="Google Shape;198;p30"/>
          <p:cNvSpPr txBox="1"/>
          <p:nvPr>
            <p:ph type="title"/>
          </p:nvPr>
        </p:nvSpPr>
        <p:spPr>
          <a:xfrm>
            <a:off x="2958050" y="512900"/>
            <a:ext cx="36750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Specifics: Bard</a:t>
            </a:r>
            <a:endParaRPr/>
          </a:p>
        </p:txBody>
      </p:sp>
      <p:pic>
        <p:nvPicPr>
          <p:cNvPr id="199" name="Google Shape;199;p30"/>
          <p:cNvPicPr preferRelativeResize="0"/>
          <p:nvPr/>
        </p:nvPicPr>
        <p:blipFill rotWithShape="1">
          <a:blip r:embed="rId5">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2324100" y="56470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 Replays Observed Activities</a:t>
            </a:r>
            <a:endParaRPr/>
          </a:p>
        </p:txBody>
      </p:sp>
      <p:sp>
        <p:nvSpPr>
          <p:cNvPr id="205" name="Google Shape;205;p31"/>
          <p:cNvSpPr txBox="1"/>
          <p:nvPr>
            <p:ph idx="1" type="body"/>
          </p:nvPr>
        </p:nvSpPr>
        <p:spPr>
          <a:xfrm>
            <a:off x="916500" y="1355600"/>
            <a:ext cx="3871200" cy="33102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b="1" lang="en" sz="6450">
                <a:solidFill>
                  <a:schemeClr val="dk1"/>
                </a:solidFill>
              </a:rPr>
              <a:t>What people like? What makes them buy?</a:t>
            </a:r>
            <a:endParaRPr b="1" sz="6450">
              <a:solidFill>
                <a:schemeClr val="dk1"/>
              </a:solidFill>
            </a:endParaRPr>
          </a:p>
          <a:p>
            <a:pPr indent="-317932" lvl="0" marL="457200" rtl="0" algn="l">
              <a:spcBef>
                <a:spcPts val="1200"/>
              </a:spcBef>
              <a:spcAft>
                <a:spcPts val="0"/>
              </a:spcAft>
              <a:buSzPct val="100000"/>
              <a:buChar char="●"/>
            </a:pPr>
            <a:r>
              <a:rPr lang="en" sz="4328"/>
              <a:t>Discount → Though not everyone uses it when the discount pops up most people add to cart </a:t>
            </a:r>
            <a:endParaRPr sz="4328"/>
          </a:p>
          <a:p>
            <a:pPr indent="0" lvl="0" marL="457200" rtl="0" algn="l">
              <a:spcBef>
                <a:spcPts val="0"/>
              </a:spcBef>
              <a:spcAft>
                <a:spcPts val="0"/>
              </a:spcAft>
              <a:buNone/>
            </a:pPr>
            <a:r>
              <a:t/>
            </a:r>
            <a:endParaRPr sz="4328"/>
          </a:p>
          <a:p>
            <a:pPr indent="-317932" lvl="0" marL="457200" rtl="0" algn="l">
              <a:spcBef>
                <a:spcPts val="0"/>
              </a:spcBef>
              <a:spcAft>
                <a:spcPts val="0"/>
              </a:spcAft>
              <a:buSzPct val="100000"/>
              <a:buChar char="●"/>
            </a:pPr>
            <a:r>
              <a:rPr lang="en" sz="4328"/>
              <a:t>Visual → a lot of people justy added to cart by looking at picks alone</a:t>
            </a:r>
            <a:endParaRPr sz="4328"/>
          </a:p>
          <a:p>
            <a:pPr indent="-317932" lvl="1" marL="914400" rtl="0" algn="l">
              <a:spcBef>
                <a:spcPts val="0"/>
              </a:spcBef>
              <a:spcAft>
                <a:spcPts val="0"/>
              </a:spcAft>
              <a:buSzPct val="100000"/>
              <a:buChar char="○"/>
            </a:pPr>
            <a:r>
              <a:rPr lang="en" sz="4328"/>
              <a:t>Visuals are the most important feature driving people to purchase </a:t>
            </a:r>
            <a:endParaRPr sz="4328"/>
          </a:p>
          <a:p>
            <a:pPr indent="0" lvl="0" marL="914400" rtl="0" algn="l">
              <a:spcBef>
                <a:spcPts val="0"/>
              </a:spcBef>
              <a:spcAft>
                <a:spcPts val="0"/>
              </a:spcAft>
              <a:buNone/>
            </a:pPr>
            <a:r>
              <a:t/>
            </a:r>
            <a:endParaRPr sz="4328"/>
          </a:p>
          <a:p>
            <a:pPr indent="-317932" lvl="0" marL="457200" rtl="0" algn="l">
              <a:spcBef>
                <a:spcPts val="0"/>
              </a:spcBef>
              <a:spcAft>
                <a:spcPts val="0"/>
              </a:spcAft>
              <a:buSzPct val="100000"/>
              <a:buChar char="●"/>
            </a:pPr>
            <a:r>
              <a:rPr lang="en" sz="4328"/>
              <a:t>On desktop more people look at description and brand story</a:t>
            </a:r>
            <a:endParaRPr sz="4328"/>
          </a:p>
        </p:txBody>
      </p:sp>
      <p:sp>
        <p:nvSpPr>
          <p:cNvPr id="206" name="Google Shape;206;p31"/>
          <p:cNvSpPr txBox="1"/>
          <p:nvPr>
            <p:ph idx="2" type="body"/>
          </p:nvPr>
        </p:nvSpPr>
        <p:spPr>
          <a:xfrm>
            <a:off x="5030800" y="1394000"/>
            <a:ext cx="39192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00">
                <a:solidFill>
                  <a:schemeClr val="dk1"/>
                </a:solidFill>
              </a:rPr>
              <a:t>What makes people hesitate?</a:t>
            </a:r>
            <a:endParaRPr b="1" sz="2100">
              <a:solidFill>
                <a:schemeClr val="dk1"/>
              </a:solidFill>
            </a:endParaRPr>
          </a:p>
          <a:p>
            <a:pPr indent="-317500" lvl="0" marL="457200" rtl="0" algn="l">
              <a:spcBef>
                <a:spcPts val="1200"/>
              </a:spcBef>
              <a:spcAft>
                <a:spcPts val="0"/>
              </a:spcAft>
              <a:buSzPts val="1400"/>
              <a:buChar char="●"/>
            </a:pPr>
            <a:r>
              <a:rPr lang="en"/>
              <a:t>People will add to cart and leave page</a:t>
            </a:r>
            <a:endParaRPr/>
          </a:p>
          <a:p>
            <a:pPr indent="0" lvl="0" marL="457200" rtl="0" algn="l">
              <a:spcBef>
                <a:spcPts val="0"/>
              </a:spcBef>
              <a:spcAft>
                <a:spcPts val="0"/>
              </a:spcAft>
              <a:buNone/>
            </a:pPr>
            <a:r>
              <a:rPr lang="en"/>
              <a:t> </a:t>
            </a:r>
            <a:endParaRPr/>
          </a:p>
          <a:p>
            <a:pPr indent="-317500" lvl="0" marL="457200" rtl="0" algn="l">
              <a:spcBef>
                <a:spcPts val="0"/>
              </a:spcBef>
              <a:spcAft>
                <a:spcPts val="0"/>
              </a:spcAft>
              <a:buSzPts val="1400"/>
              <a:buChar char="●"/>
            </a:pPr>
            <a:r>
              <a:rPr lang="en"/>
              <a:t>People will go back to item and add different colors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Overall not sure if item is exactly what they want </a:t>
            </a:r>
            <a:endParaRPr/>
          </a:p>
          <a:p>
            <a:pPr indent="-317500" lvl="1" marL="914400" rtl="0" algn="l">
              <a:spcBef>
                <a:spcPts val="0"/>
              </a:spcBef>
              <a:spcAft>
                <a:spcPts val="0"/>
              </a:spcAft>
              <a:buSzPts val="1400"/>
              <a:buChar char="○"/>
            </a:pPr>
            <a:r>
              <a:rPr lang="en" sz="1400"/>
              <a:t>Or want time to think about it before purchasing</a:t>
            </a:r>
            <a:endParaRPr sz="1400"/>
          </a:p>
        </p:txBody>
      </p:sp>
      <p:pic>
        <p:nvPicPr>
          <p:cNvPr id="207" name="Google Shape;207;p31"/>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400250" y="4997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Projects</a:t>
            </a:r>
            <a:endParaRPr/>
          </a:p>
        </p:txBody>
      </p:sp>
      <p:sp>
        <p:nvSpPr>
          <p:cNvPr id="79" name="Google Shape;79;p14"/>
          <p:cNvSpPr txBox="1"/>
          <p:nvPr/>
        </p:nvSpPr>
        <p:spPr>
          <a:xfrm>
            <a:off x="1748075" y="1200625"/>
            <a:ext cx="5352000" cy="26622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Lato"/>
              <a:buChar char="●"/>
            </a:pPr>
            <a:r>
              <a:rPr b="1" lang="en" sz="2200">
                <a:solidFill>
                  <a:schemeClr val="dk1"/>
                </a:solidFill>
                <a:latin typeface="Lato"/>
                <a:ea typeface="Lato"/>
                <a:cs typeface="Lato"/>
                <a:sym typeface="Lato"/>
              </a:rPr>
              <a:t>Market Information</a:t>
            </a:r>
            <a:endParaRPr b="1" sz="2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b="1" sz="1500">
              <a:solidFill>
                <a:schemeClr val="dk1"/>
              </a:solidFill>
              <a:latin typeface="Lato"/>
              <a:ea typeface="Lato"/>
              <a:cs typeface="Lato"/>
              <a:sym typeface="Lato"/>
            </a:endParaRPr>
          </a:p>
          <a:p>
            <a:pPr indent="-368300" lvl="0" marL="457200" rtl="0" algn="l">
              <a:lnSpc>
                <a:spcPct val="115000"/>
              </a:lnSpc>
              <a:spcBef>
                <a:spcPts val="0"/>
              </a:spcBef>
              <a:spcAft>
                <a:spcPts val="0"/>
              </a:spcAft>
              <a:buClr>
                <a:schemeClr val="dk1"/>
              </a:buClr>
              <a:buSzPts val="2200"/>
              <a:buFont typeface="Lato"/>
              <a:buChar char="●"/>
            </a:pPr>
            <a:r>
              <a:rPr b="1" lang="en" sz="2200">
                <a:solidFill>
                  <a:schemeClr val="dk1"/>
                </a:solidFill>
                <a:latin typeface="Lato"/>
                <a:ea typeface="Lato"/>
                <a:cs typeface="Lato"/>
                <a:sym typeface="Lato"/>
              </a:rPr>
              <a:t>Shopify </a:t>
            </a:r>
            <a:endParaRPr b="1" sz="22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500">
              <a:solidFill>
                <a:schemeClr val="dk1"/>
              </a:solidFill>
              <a:latin typeface="Lato"/>
              <a:ea typeface="Lato"/>
              <a:cs typeface="Lato"/>
              <a:sym typeface="Lato"/>
            </a:endParaRPr>
          </a:p>
          <a:p>
            <a:pPr indent="-368300" lvl="0" marL="457200" rtl="0" algn="l">
              <a:lnSpc>
                <a:spcPct val="115000"/>
              </a:lnSpc>
              <a:spcBef>
                <a:spcPts val="0"/>
              </a:spcBef>
              <a:spcAft>
                <a:spcPts val="0"/>
              </a:spcAft>
              <a:buClr>
                <a:schemeClr val="dk1"/>
              </a:buClr>
              <a:buSzPts val="2200"/>
              <a:buFont typeface="Lato"/>
              <a:buChar char="●"/>
            </a:pPr>
            <a:r>
              <a:rPr b="1" lang="en" sz="2200">
                <a:solidFill>
                  <a:schemeClr val="dk1"/>
                </a:solidFill>
                <a:latin typeface="Lato"/>
                <a:ea typeface="Lato"/>
                <a:cs typeface="Lato"/>
                <a:sym typeface="Lato"/>
              </a:rPr>
              <a:t>Postcardmania</a:t>
            </a:r>
            <a:endParaRPr b="1" sz="2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b="1" sz="1500">
              <a:solidFill>
                <a:schemeClr val="dk1"/>
              </a:solidFill>
              <a:latin typeface="Lato"/>
              <a:ea typeface="Lato"/>
              <a:cs typeface="Lato"/>
              <a:sym typeface="Lato"/>
            </a:endParaRPr>
          </a:p>
          <a:p>
            <a:pPr indent="-368300" lvl="0" marL="457200" rtl="0" algn="l">
              <a:lnSpc>
                <a:spcPct val="115000"/>
              </a:lnSpc>
              <a:spcBef>
                <a:spcPts val="0"/>
              </a:spcBef>
              <a:spcAft>
                <a:spcPts val="0"/>
              </a:spcAft>
              <a:buClr>
                <a:schemeClr val="dk1"/>
              </a:buClr>
              <a:buSzPts val="2200"/>
              <a:buFont typeface="Lato"/>
              <a:buChar char="●"/>
            </a:pPr>
            <a:r>
              <a:rPr b="1" lang="en" sz="2200">
                <a:solidFill>
                  <a:schemeClr val="dk1"/>
                </a:solidFill>
                <a:latin typeface="Lato"/>
                <a:ea typeface="Lato"/>
                <a:cs typeface="Lato"/>
                <a:sym typeface="Lato"/>
              </a:rPr>
              <a:t>Influencers </a:t>
            </a:r>
            <a:endParaRPr b="1" sz="9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b="1" lang="en" sz="800">
                <a:solidFill>
                  <a:schemeClr val="dk1"/>
                </a:solidFill>
                <a:latin typeface="Lato"/>
                <a:ea typeface="Lato"/>
                <a:cs typeface="Lato"/>
                <a:sym typeface="Lato"/>
              </a:rPr>
              <a:t> </a:t>
            </a:r>
            <a:endParaRPr b="1" sz="2100">
              <a:solidFill>
                <a:schemeClr val="dk1"/>
              </a:solidFill>
              <a:latin typeface="Lato"/>
              <a:ea typeface="Lato"/>
              <a:cs typeface="Lato"/>
              <a:sym typeface="Lato"/>
            </a:endParaRPr>
          </a:p>
        </p:txBody>
      </p:sp>
      <p:pic>
        <p:nvPicPr>
          <p:cNvPr id="80" name="Google Shape;80;p14"/>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Customers Find Saachi</a:t>
            </a:r>
            <a:endParaRPr/>
          </a:p>
        </p:txBody>
      </p:sp>
      <p:sp>
        <p:nvSpPr>
          <p:cNvPr id="213" name="Google Shape;213;p32"/>
          <p:cNvSpPr txBox="1"/>
          <p:nvPr>
            <p:ph idx="1" type="body"/>
          </p:nvPr>
        </p:nvSpPr>
        <p:spPr>
          <a:xfrm>
            <a:off x="1558800" y="1372350"/>
            <a:ext cx="6026400" cy="300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Google ads: The products they are most being bought through this are</a:t>
            </a:r>
            <a:r>
              <a:rPr lang="en" sz="1600"/>
              <a:t> </a:t>
            </a:r>
            <a:r>
              <a:rPr lang="en">
                <a:solidFill>
                  <a:srgbClr val="1F1F1F"/>
                </a:solidFill>
                <a:highlight>
                  <a:srgbClr val="FFFFFF"/>
                </a:highlight>
                <a:latin typeface="Arial"/>
                <a:ea typeface="Arial"/>
                <a:cs typeface="Arial"/>
                <a:sym typeface="Arial"/>
              </a:rPr>
              <a:t>kimono, scarf, jewelry (bracelet)</a:t>
            </a:r>
            <a:endParaRPr sz="1600"/>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Organic: The products they are most being bought through this are kimono, scarf, jewelry (bracelet)</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Direct: The products they are most being bought through this are cardigan, scarf, jewelry (bracelet)</a:t>
            </a:r>
            <a:endParaRPr/>
          </a:p>
        </p:txBody>
      </p:sp>
      <p:pic>
        <p:nvPicPr>
          <p:cNvPr id="214" name="Google Shape;214;p32"/>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Secondary Information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2347700" y="609700"/>
            <a:ext cx="43764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Postcardmania Research</a:t>
            </a:r>
            <a:endParaRPr/>
          </a:p>
        </p:txBody>
      </p:sp>
      <p:sp>
        <p:nvSpPr>
          <p:cNvPr id="225" name="Google Shape;225;p34"/>
          <p:cNvSpPr txBox="1"/>
          <p:nvPr>
            <p:ph idx="1" type="body"/>
          </p:nvPr>
        </p:nvSpPr>
        <p:spPr>
          <a:xfrm>
            <a:off x="363125" y="1411325"/>
            <a:ext cx="45351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More than any other generation, boomers say they would be very disappointed if they stopped getting mail, at 57%, compared to 45% of Gen X, 41% of millennials and 37% of Gen Z.</a:t>
            </a:r>
            <a:endParaRPr/>
          </a:p>
          <a:p>
            <a:pPr indent="-317500" lvl="0" marL="457200" rtl="0" algn="l">
              <a:spcBef>
                <a:spcPts val="0"/>
              </a:spcBef>
              <a:spcAft>
                <a:spcPts val="0"/>
              </a:spcAft>
              <a:buSzPts val="1400"/>
              <a:buChar char="●"/>
            </a:pPr>
            <a:r>
              <a:rPr lang="en"/>
              <a:t>71% of boomers say that mail feels more personal than digital communications. 57% of boomers would be very disappointed if they didn’t receive mail.</a:t>
            </a:r>
            <a:endParaRPr/>
          </a:p>
          <a:p>
            <a:pPr indent="-317500" lvl="0" marL="457200" rtl="0" algn="l">
              <a:spcBef>
                <a:spcPts val="0"/>
              </a:spcBef>
              <a:spcAft>
                <a:spcPts val="0"/>
              </a:spcAft>
              <a:buSzPts val="1400"/>
              <a:buChar char="●"/>
            </a:pPr>
            <a:r>
              <a:rPr lang="en"/>
              <a:t>More than any other generation, boomers prefer to read promotional deals and communications via direct mail rather than email. </a:t>
            </a:r>
            <a:endParaRPr/>
          </a:p>
        </p:txBody>
      </p:sp>
      <p:sp>
        <p:nvSpPr>
          <p:cNvPr id="226" name="Google Shape;226;p34"/>
          <p:cNvSpPr txBox="1"/>
          <p:nvPr>
            <p:ph idx="2" type="body"/>
          </p:nvPr>
        </p:nvSpPr>
        <p:spPr>
          <a:xfrm>
            <a:off x="5022050" y="1411325"/>
            <a:ext cx="38490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 2/3 of boomers have a better impression of a brand that sends out relevant mail.</a:t>
            </a:r>
            <a:endParaRPr/>
          </a:p>
          <a:p>
            <a:pPr indent="-317500" lvl="0" marL="457200" rtl="0" algn="l">
              <a:spcBef>
                <a:spcPts val="0"/>
              </a:spcBef>
              <a:spcAft>
                <a:spcPts val="0"/>
              </a:spcAft>
              <a:buSzPts val="1400"/>
              <a:buChar char="●"/>
            </a:pPr>
            <a:r>
              <a:rPr lang="en"/>
              <a:t> 1/3 of boomers visited a brand’s website after receiving relevant marketing mail.</a:t>
            </a:r>
            <a:endParaRPr/>
          </a:p>
          <a:p>
            <a:pPr indent="-317500" lvl="0" marL="457200" rtl="0" algn="l">
              <a:spcBef>
                <a:spcPts val="0"/>
              </a:spcBef>
              <a:spcAft>
                <a:spcPts val="0"/>
              </a:spcAft>
              <a:buSzPts val="1400"/>
              <a:buChar char="●"/>
            </a:pPr>
            <a:r>
              <a:rPr lang="en"/>
              <a:t>Consumers are more likely to look at mail from brands they’ve interacted with in the past.</a:t>
            </a:r>
            <a:endParaRPr/>
          </a:p>
          <a:p>
            <a:pPr indent="-317500" lvl="0" marL="457200" rtl="0" algn="l">
              <a:spcBef>
                <a:spcPts val="0"/>
              </a:spcBef>
              <a:spcAft>
                <a:spcPts val="0"/>
              </a:spcAft>
              <a:buSzPts val="1400"/>
              <a:buChar char="●"/>
            </a:pPr>
            <a:r>
              <a:rPr lang="en"/>
              <a:t>Loyalty programs, on the other hand, are less important to boomers than to other generations, with just 24% of boomers citing them as the most important factor when choosing an online retailer.</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7" name="Google Shape;227;p34"/>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Postcard Recommendations</a:t>
            </a:r>
            <a:endParaRPr/>
          </a:p>
        </p:txBody>
      </p:sp>
      <p:sp>
        <p:nvSpPr>
          <p:cNvPr id="233" name="Google Shape;233;p35"/>
          <p:cNvSpPr txBox="1"/>
          <p:nvPr>
            <p:ph idx="1" type="body"/>
          </p:nvPr>
        </p:nvSpPr>
        <p:spPr>
          <a:xfrm>
            <a:off x="1229800" y="1195100"/>
            <a:ext cx="6975900" cy="3287400"/>
          </a:xfrm>
          <a:prstGeom prst="rect">
            <a:avLst/>
          </a:prstGeom>
          <a:ln>
            <a:noFill/>
          </a:ln>
        </p:spPr>
        <p:txBody>
          <a:bodyPr anchorCtr="0" anchor="t" bIns="91425" lIns="91425" spcFirstLastPara="1" rIns="91425" wrap="square" tIns="91425">
            <a:normAutofit fontScale="25000" lnSpcReduction="20000"/>
          </a:bodyPr>
          <a:lstStyle/>
          <a:p>
            <a:pPr indent="-317500" lvl="0" marL="457200" rtl="0" algn="l">
              <a:lnSpc>
                <a:spcPct val="150000"/>
              </a:lnSpc>
              <a:spcBef>
                <a:spcPts val="0"/>
              </a:spcBef>
              <a:spcAft>
                <a:spcPts val="0"/>
              </a:spcAft>
              <a:buSzPct val="100000"/>
              <a:buChar char="●"/>
            </a:pPr>
            <a:r>
              <a:rPr lang="en" sz="5600"/>
              <a:t>Use higher-quality or thicker materials; these show that you’ve taken care to send out something special.</a:t>
            </a:r>
            <a:endParaRPr sz="5600"/>
          </a:p>
          <a:p>
            <a:pPr indent="-317500" lvl="0" marL="457200" rtl="0" algn="l">
              <a:lnSpc>
                <a:spcPct val="150000"/>
              </a:lnSpc>
              <a:spcBef>
                <a:spcPts val="0"/>
              </a:spcBef>
              <a:spcAft>
                <a:spcPts val="0"/>
              </a:spcAft>
              <a:buSzPct val="100000"/>
              <a:buChar char="●"/>
            </a:pPr>
            <a:r>
              <a:rPr lang="en" sz="5600"/>
              <a:t>Use eye-catching colors and unique shapes that set your mailpieces apart.</a:t>
            </a:r>
            <a:endParaRPr sz="5600"/>
          </a:p>
          <a:p>
            <a:pPr indent="-317500" lvl="0" marL="457200" rtl="0" algn="l">
              <a:lnSpc>
                <a:spcPct val="150000"/>
              </a:lnSpc>
              <a:spcBef>
                <a:spcPts val="0"/>
              </a:spcBef>
              <a:spcAft>
                <a:spcPts val="0"/>
              </a:spcAft>
              <a:buSzPct val="100000"/>
              <a:buChar char="●"/>
            </a:pPr>
            <a:r>
              <a:rPr lang="en" sz="5600"/>
              <a:t>Ensure ads are clear and easy to read so your message doesn’t get lost.</a:t>
            </a:r>
            <a:endParaRPr sz="5600"/>
          </a:p>
          <a:p>
            <a:pPr indent="-317500" lvl="0" marL="457200" rtl="0" algn="l">
              <a:lnSpc>
                <a:spcPct val="150000"/>
              </a:lnSpc>
              <a:spcBef>
                <a:spcPts val="0"/>
              </a:spcBef>
              <a:spcAft>
                <a:spcPts val="0"/>
              </a:spcAft>
              <a:buSzPct val="100000"/>
              <a:buChar char="●"/>
            </a:pPr>
            <a:r>
              <a:rPr lang="en" sz="5600"/>
              <a:t>Grab customers’ attention with bold, easy-to-read deals.</a:t>
            </a:r>
            <a:endParaRPr sz="5600"/>
          </a:p>
          <a:p>
            <a:pPr indent="-317500" lvl="0" marL="457200" rtl="0" algn="l">
              <a:lnSpc>
                <a:spcPct val="150000"/>
              </a:lnSpc>
              <a:spcBef>
                <a:spcPts val="0"/>
              </a:spcBef>
              <a:spcAft>
                <a:spcPts val="0"/>
              </a:spcAft>
              <a:buSzPct val="100000"/>
              <a:buChar char="●"/>
            </a:pPr>
            <a:r>
              <a:rPr lang="en" sz="5600"/>
              <a:t>Consumers prefer exclusive direct mail deals—deals not offered via email or other channels. This helps make the mailpiece feel special and worth saving.</a:t>
            </a:r>
            <a:endParaRPr sz="5600"/>
          </a:p>
          <a:p>
            <a:pPr indent="-317500" lvl="0" marL="457200" rtl="0" algn="l">
              <a:lnSpc>
                <a:spcPct val="150000"/>
              </a:lnSpc>
              <a:spcBef>
                <a:spcPts val="0"/>
              </a:spcBef>
              <a:spcAft>
                <a:spcPts val="0"/>
              </a:spcAft>
              <a:buSzPct val="100000"/>
              <a:buChar char="●"/>
            </a:pPr>
            <a:r>
              <a:rPr lang="en" sz="5600"/>
              <a:t>A small discount may not be enough to move customers to act. Aim for at least a 20% discount.</a:t>
            </a:r>
            <a:endParaRPr sz="5600"/>
          </a:p>
          <a:p>
            <a:pPr indent="-317500" lvl="0" marL="457200" rtl="0" algn="l">
              <a:lnSpc>
                <a:spcPct val="150000"/>
              </a:lnSpc>
              <a:spcBef>
                <a:spcPts val="0"/>
              </a:spcBef>
              <a:spcAft>
                <a:spcPts val="0"/>
              </a:spcAft>
              <a:buSzPct val="100000"/>
              <a:buChar char="●"/>
            </a:pPr>
            <a:r>
              <a:rPr lang="en" sz="5600"/>
              <a:t>Consider your goals. Do you want customers to act immediately? A short-term offer can create a sense of urgency. Otherwise, deals should last long enough for customers to weigh their options.</a:t>
            </a:r>
            <a:endParaRPr sz="5600">
              <a:latin typeface="Arial"/>
              <a:ea typeface="Arial"/>
              <a:cs typeface="Arial"/>
              <a:sym typeface="Arial"/>
            </a:endParaRPr>
          </a:p>
          <a:p>
            <a:pPr indent="0" lvl="0" marL="0" rtl="0" algn="l">
              <a:spcBef>
                <a:spcPts val="1200"/>
              </a:spcBef>
              <a:spcAft>
                <a:spcPts val="1200"/>
              </a:spcAft>
              <a:buNone/>
            </a:pPr>
            <a:r>
              <a:t/>
            </a:r>
            <a:endParaRPr/>
          </a:p>
        </p:txBody>
      </p:sp>
      <p:pic>
        <p:nvPicPr>
          <p:cNvPr id="234" name="Google Shape;234;p35"/>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2365850" y="519675"/>
            <a:ext cx="35115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Influencer Research</a:t>
            </a:r>
            <a:endParaRPr/>
          </a:p>
        </p:txBody>
      </p:sp>
      <p:sp>
        <p:nvSpPr>
          <p:cNvPr id="240" name="Google Shape;240;p36"/>
          <p:cNvSpPr txBox="1"/>
          <p:nvPr>
            <p:ph idx="1" type="body"/>
          </p:nvPr>
        </p:nvSpPr>
        <p:spPr>
          <a:xfrm>
            <a:off x="486600" y="1321325"/>
            <a:ext cx="4085400" cy="3002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649">
                <a:solidFill>
                  <a:schemeClr val="dk1"/>
                </a:solidFill>
              </a:rPr>
              <a:t>Importance of working with older influencers:</a:t>
            </a:r>
            <a:endParaRPr b="1" sz="5649">
              <a:solidFill>
                <a:schemeClr val="dk1"/>
              </a:solidFill>
            </a:endParaRPr>
          </a:p>
          <a:p>
            <a:pPr indent="-318286" lvl="0" marL="457200" rtl="0" algn="l">
              <a:spcBef>
                <a:spcPts val="1200"/>
              </a:spcBef>
              <a:spcAft>
                <a:spcPts val="0"/>
              </a:spcAft>
              <a:buSzPct val="100000"/>
              <a:buChar char="●"/>
            </a:pPr>
            <a:r>
              <a:rPr lang="en" sz="5649"/>
              <a:t>Working with older influencers can help brands test whether their messaging and strategy will resonate with an older demographic</a:t>
            </a:r>
            <a:endParaRPr sz="5649"/>
          </a:p>
          <a:p>
            <a:pPr indent="0" lvl="0" marL="457200" rtl="0" algn="l">
              <a:spcBef>
                <a:spcPts val="0"/>
              </a:spcBef>
              <a:spcAft>
                <a:spcPts val="0"/>
              </a:spcAft>
              <a:buNone/>
            </a:pPr>
            <a:r>
              <a:t/>
            </a:r>
            <a:endParaRPr sz="5649"/>
          </a:p>
          <a:p>
            <a:pPr indent="-318286" lvl="0" marL="457200" rtl="0" algn="l">
              <a:spcBef>
                <a:spcPts val="0"/>
              </a:spcBef>
              <a:spcAft>
                <a:spcPts val="0"/>
              </a:spcAft>
              <a:buSzPct val="100000"/>
              <a:buChar char="●"/>
            </a:pPr>
            <a:r>
              <a:rPr lang="en" sz="5649"/>
              <a:t>People of all generations like seeing the inclusion of older demographics </a:t>
            </a:r>
            <a:endParaRPr sz="5649"/>
          </a:p>
          <a:p>
            <a:pPr indent="0" lvl="0" marL="457200" rtl="0" algn="l">
              <a:spcBef>
                <a:spcPts val="0"/>
              </a:spcBef>
              <a:spcAft>
                <a:spcPts val="0"/>
              </a:spcAft>
              <a:buNone/>
            </a:pPr>
            <a:r>
              <a:t/>
            </a:r>
            <a:endParaRPr sz="5649"/>
          </a:p>
          <a:p>
            <a:pPr indent="-318286" lvl="0" marL="457200" rtl="0" algn="l">
              <a:spcBef>
                <a:spcPts val="0"/>
              </a:spcBef>
              <a:spcAft>
                <a:spcPts val="0"/>
              </a:spcAft>
              <a:buSzPct val="100000"/>
              <a:buChar char="●"/>
            </a:pPr>
            <a:r>
              <a:rPr lang="en" sz="5649"/>
              <a:t>increase in older influencers of the coming years so it would be good to get a ahead and focus on using them more</a:t>
            </a:r>
            <a:endParaRPr sz="5649"/>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41" name="Google Shape;241;p36"/>
          <p:cNvSpPr txBox="1"/>
          <p:nvPr>
            <p:ph idx="2" type="body"/>
          </p:nvPr>
        </p:nvSpPr>
        <p:spPr>
          <a:xfrm>
            <a:off x="4572001" y="1321325"/>
            <a:ext cx="41874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b="1" lang="en">
                <a:solidFill>
                  <a:schemeClr val="dk1"/>
                </a:solidFill>
              </a:rPr>
              <a:t>What content works well with older generations:</a:t>
            </a:r>
            <a:endParaRPr b="1">
              <a:solidFill>
                <a:schemeClr val="dk1"/>
              </a:solidFill>
            </a:endParaRPr>
          </a:p>
          <a:p>
            <a:pPr indent="-317500" lvl="0" marL="457200" rtl="0" algn="l">
              <a:spcBef>
                <a:spcPts val="1200"/>
              </a:spcBef>
              <a:spcAft>
                <a:spcPts val="0"/>
              </a:spcAft>
              <a:buSzPts val="1400"/>
              <a:buChar char="●"/>
            </a:pPr>
            <a:r>
              <a:rPr lang="en"/>
              <a:t>Gen Xers usually like to follow business gurus, how-to channels, and self-help experts, and DIYers like Martha Stewart.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Although they’re less influenced by them than by their own years of experience, Baby Boomers seek tips from influencers.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The majority of Baby Boomers show a preference for in-depth videos or long blog posts that show a product’s value. </a:t>
            </a:r>
            <a:endParaRPr/>
          </a:p>
          <a:p>
            <a:pPr indent="0" lvl="0" marL="457200" rtl="0" algn="l">
              <a:lnSpc>
                <a:spcPct val="95000"/>
              </a:lnSpc>
              <a:spcBef>
                <a:spcPts val="1200"/>
              </a:spcBef>
              <a:spcAft>
                <a:spcPts val="0"/>
              </a:spcAft>
              <a:buSzPts val="1018"/>
              <a:buNone/>
            </a:pPr>
            <a:r>
              <a:t/>
            </a:r>
            <a:endParaRPr>
              <a:latin typeface="Arial"/>
              <a:ea typeface="Arial"/>
              <a:cs typeface="Arial"/>
              <a:sym typeface="Arial"/>
            </a:endParaRPr>
          </a:p>
          <a:p>
            <a:pPr indent="0" lvl="0" marL="0" rtl="0" algn="l">
              <a:lnSpc>
                <a:spcPct val="95000"/>
              </a:lnSpc>
              <a:spcBef>
                <a:spcPts val="0"/>
              </a:spcBef>
              <a:spcAft>
                <a:spcPts val="0"/>
              </a:spcAft>
              <a:buSzPts val="1018"/>
              <a:buNone/>
            </a:pPr>
            <a:r>
              <a:t/>
            </a:r>
            <a:endParaRPr sz="1295"/>
          </a:p>
        </p:txBody>
      </p:sp>
      <p:pic>
        <p:nvPicPr>
          <p:cNvPr id="242" name="Google Shape;242;p36"/>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1565225" y="575950"/>
            <a:ext cx="71565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 Influencers Affect Older Generations</a:t>
            </a:r>
            <a:endParaRPr/>
          </a:p>
        </p:txBody>
      </p:sp>
      <p:sp>
        <p:nvSpPr>
          <p:cNvPr id="248" name="Google Shape;248;p37"/>
          <p:cNvSpPr txBox="1"/>
          <p:nvPr>
            <p:ph idx="1" type="body"/>
          </p:nvPr>
        </p:nvSpPr>
        <p:spPr>
          <a:xfrm>
            <a:off x="1674148" y="1363750"/>
            <a:ext cx="5795700" cy="3002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Font typeface="Roboto"/>
              <a:buChar char="●"/>
            </a:pPr>
            <a:r>
              <a:rPr lang="en" sz="1500">
                <a:solidFill>
                  <a:srgbClr val="040C28"/>
                </a:solidFill>
                <a:latin typeface="Roboto"/>
                <a:ea typeface="Roboto"/>
                <a:cs typeface="Roboto"/>
                <a:sym typeface="Roboto"/>
              </a:rPr>
              <a:t>Of every 10 Baby Boomers or Gen X'ers, seven have made a purchase based on a recommendation from a content creator (70% and 67% respectively)</a:t>
            </a:r>
            <a:endParaRPr sz="1500">
              <a:solidFill>
                <a:srgbClr val="202124"/>
              </a:solidFill>
              <a:highlight>
                <a:srgbClr val="FFFFFF"/>
              </a:highlight>
              <a:latin typeface="Roboto"/>
              <a:ea typeface="Roboto"/>
              <a:cs typeface="Roboto"/>
              <a:sym typeface="Roboto"/>
            </a:endParaRPr>
          </a:p>
          <a:p>
            <a:pPr indent="0" lvl="0" marL="457200" rtl="0" algn="l">
              <a:spcBef>
                <a:spcPts val="1200"/>
              </a:spcBef>
              <a:spcAft>
                <a:spcPts val="0"/>
              </a:spcAft>
              <a:buNone/>
            </a:pPr>
            <a:r>
              <a:t/>
            </a:r>
            <a:endParaRPr sz="1500">
              <a:solidFill>
                <a:srgbClr val="202124"/>
              </a:solidFill>
              <a:highlight>
                <a:srgbClr val="FFFFFF"/>
              </a:highlight>
              <a:latin typeface="Roboto"/>
              <a:ea typeface="Roboto"/>
              <a:cs typeface="Roboto"/>
              <a:sym typeface="Roboto"/>
            </a:endParaRPr>
          </a:p>
          <a:p>
            <a:pPr indent="-317500" lvl="0" marL="457200" rtl="0" algn="l">
              <a:spcBef>
                <a:spcPts val="0"/>
              </a:spcBef>
              <a:spcAft>
                <a:spcPts val="0"/>
              </a:spcAft>
              <a:buSzPts val="1400"/>
              <a:buChar char="●"/>
            </a:pPr>
            <a:r>
              <a:rPr lang="en"/>
              <a:t>For every ten people on Tik Tok, only one (10%) is over 50, 10% of the 1.677 billion total Tik Tok users being 167 million people</a:t>
            </a:r>
            <a:endParaRPr/>
          </a:p>
          <a:p>
            <a:pPr indent="-317500" lvl="1" marL="914400" rtl="0" algn="l">
              <a:spcBef>
                <a:spcPts val="0"/>
              </a:spcBef>
              <a:spcAft>
                <a:spcPts val="0"/>
              </a:spcAft>
              <a:buSzPts val="1400"/>
              <a:buChar char="○"/>
            </a:pPr>
            <a:r>
              <a:rPr lang="en" sz="1400"/>
              <a:t>Not useless to market to older generations on Tiktok</a:t>
            </a:r>
            <a:endParaRPr sz="1400"/>
          </a:p>
          <a:p>
            <a:pPr indent="0" lvl="0" marL="914400" rtl="0" algn="l">
              <a:spcBef>
                <a:spcPts val="0"/>
              </a:spcBef>
              <a:spcAft>
                <a:spcPts val="0"/>
              </a:spcAft>
              <a:buNone/>
            </a:pPr>
            <a:r>
              <a:rPr lang="en" sz="1400"/>
              <a:t> </a:t>
            </a:r>
            <a:endParaRPr sz="1400"/>
          </a:p>
          <a:p>
            <a:pPr indent="0" lvl="0" marL="457200" rtl="0" algn="l">
              <a:spcBef>
                <a:spcPts val="0"/>
              </a:spcBef>
              <a:spcAft>
                <a:spcPts val="1200"/>
              </a:spcAft>
              <a:buNone/>
            </a:pPr>
            <a:r>
              <a:t/>
            </a:r>
            <a:endParaRPr sz="1400"/>
          </a:p>
        </p:txBody>
      </p:sp>
      <p:pic>
        <p:nvPicPr>
          <p:cNvPr id="249" name="Google Shape;249;p37"/>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Market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Population Numbers</a:t>
            </a:r>
            <a:endParaRPr/>
          </a:p>
        </p:txBody>
      </p:sp>
      <p:sp>
        <p:nvSpPr>
          <p:cNvPr id="91" name="Google Shape;91;p16"/>
          <p:cNvSpPr txBox="1"/>
          <p:nvPr>
            <p:ph idx="1" type="body"/>
          </p:nvPr>
        </p:nvSpPr>
        <p:spPr>
          <a:xfrm>
            <a:off x="1522349" y="1298775"/>
            <a:ext cx="6099300" cy="300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b="1" lang="en">
                <a:solidFill>
                  <a:schemeClr val="dk1"/>
                </a:solidFill>
              </a:rPr>
              <a:t>As of 2020</a:t>
            </a:r>
            <a:r>
              <a:rPr lang="en"/>
              <a:t> there are 73,687,000 women between the ages 45-84. </a:t>
            </a:r>
            <a:endParaRPr/>
          </a:p>
          <a:p>
            <a:pPr indent="-317500" lvl="1" marL="914400" rtl="0" algn="l">
              <a:spcBef>
                <a:spcPts val="0"/>
              </a:spcBef>
              <a:spcAft>
                <a:spcPts val="0"/>
              </a:spcAft>
              <a:buSzPts val="1400"/>
              <a:buChar char="○"/>
            </a:pPr>
            <a:r>
              <a:rPr lang="en" sz="1400"/>
              <a:t>Around 52,596,000 women aged 45+ shop online in the US.</a:t>
            </a:r>
            <a:endParaRPr sz="1400"/>
          </a:p>
          <a:p>
            <a:pPr indent="0" lvl="0" marL="457200" rtl="0" algn="l">
              <a:spcBef>
                <a:spcPts val="0"/>
              </a:spcBef>
              <a:spcAft>
                <a:spcPts val="0"/>
              </a:spcAft>
              <a:buNone/>
            </a:pPr>
            <a:r>
              <a:t/>
            </a:r>
            <a:endParaRPr b="1">
              <a:solidFill>
                <a:schemeClr val="dk1"/>
              </a:solidFill>
            </a:endParaRPr>
          </a:p>
          <a:p>
            <a:pPr indent="-317500" lvl="0" marL="457200" rtl="0" algn="l">
              <a:spcBef>
                <a:spcPts val="0"/>
              </a:spcBef>
              <a:spcAft>
                <a:spcPts val="0"/>
              </a:spcAft>
              <a:buSzPts val="1400"/>
              <a:buChar char="●"/>
            </a:pPr>
            <a:r>
              <a:rPr b="1" lang="en">
                <a:solidFill>
                  <a:schemeClr val="dk1"/>
                </a:solidFill>
              </a:rPr>
              <a:t>In 2025</a:t>
            </a:r>
            <a:r>
              <a:rPr lang="en"/>
              <a:t> there is a projected 77,491,000 women between the ages 45-84.</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solidFill>
                  <a:schemeClr val="dk1"/>
                </a:solidFill>
              </a:rPr>
              <a:t>In 2030 </a:t>
            </a:r>
            <a:r>
              <a:rPr lang="en"/>
              <a:t>there is a projected 81,556,000 women between the ages 45-84.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b="1" lang="en">
                <a:solidFill>
                  <a:schemeClr val="dk1"/>
                </a:solidFill>
              </a:rPr>
              <a:t>As of 2023</a:t>
            </a:r>
            <a:r>
              <a:rPr lang="en"/>
              <a:t> the average income of women 45+ is $53,129 a year.</a:t>
            </a:r>
            <a:endParaRPr/>
          </a:p>
          <a:p>
            <a:pPr indent="0" lvl="0" marL="0" rtl="0" algn="l">
              <a:spcBef>
                <a:spcPts val="0"/>
              </a:spcBef>
              <a:spcAft>
                <a:spcPts val="1200"/>
              </a:spcAft>
              <a:buNone/>
            </a:pPr>
            <a:r>
              <a:t/>
            </a:r>
            <a:endParaRPr/>
          </a:p>
        </p:txBody>
      </p:sp>
      <p:pic>
        <p:nvPicPr>
          <p:cNvPr id="92" name="Google Shape;92;p16"/>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Population Numbers Breakdown</a:t>
            </a:r>
            <a:endParaRPr/>
          </a:p>
        </p:txBody>
      </p:sp>
      <p:sp>
        <p:nvSpPr>
          <p:cNvPr id="98" name="Google Shape;98;p17"/>
          <p:cNvSpPr txBox="1"/>
          <p:nvPr>
            <p:ph idx="1" type="body"/>
          </p:nvPr>
        </p:nvSpPr>
        <p:spPr>
          <a:xfrm>
            <a:off x="1743049" y="1212975"/>
            <a:ext cx="6099300" cy="30024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SzPts val="1400"/>
              <a:buChar char="●"/>
            </a:pPr>
            <a:r>
              <a:rPr lang="en"/>
              <a:t> Of the 73,687,000 Women as of 2020</a:t>
            </a:r>
            <a:endParaRPr/>
          </a:p>
          <a:p>
            <a:pPr indent="-317500" lvl="1" marL="914400" rtl="0" algn="l">
              <a:lnSpc>
                <a:spcPct val="95000"/>
              </a:lnSpc>
              <a:spcBef>
                <a:spcPts val="0"/>
              </a:spcBef>
              <a:spcAft>
                <a:spcPts val="0"/>
              </a:spcAft>
              <a:buSzPts val="1400"/>
              <a:buChar char="○"/>
            </a:pPr>
            <a:r>
              <a:rPr lang="en" sz="1400"/>
              <a:t>45 to 64: 42,650,000</a:t>
            </a:r>
            <a:endParaRPr sz="1400"/>
          </a:p>
          <a:p>
            <a:pPr indent="-317500" lvl="1" marL="914400" rtl="0" algn="l">
              <a:lnSpc>
                <a:spcPct val="95000"/>
              </a:lnSpc>
              <a:spcBef>
                <a:spcPts val="0"/>
              </a:spcBef>
              <a:spcAft>
                <a:spcPts val="0"/>
              </a:spcAft>
              <a:buSzPts val="1400"/>
              <a:buChar char="○"/>
            </a:pPr>
            <a:r>
              <a:rPr lang="en" sz="1400"/>
              <a:t>65 to 85: 31,037,000</a:t>
            </a:r>
            <a:endParaRPr sz="1400"/>
          </a:p>
          <a:p>
            <a:pPr indent="-317500" lvl="1" marL="914400" rtl="0" algn="l">
              <a:lnSpc>
                <a:spcPct val="95000"/>
              </a:lnSpc>
              <a:spcBef>
                <a:spcPts val="0"/>
              </a:spcBef>
              <a:spcAft>
                <a:spcPts val="0"/>
              </a:spcAft>
              <a:buSzPts val="1400"/>
              <a:buChar char="○"/>
            </a:pPr>
            <a:r>
              <a:rPr lang="en" sz="1400"/>
              <a:t>85 and over: 4,283,000</a:t>
            </a:r>
            <a:endParaRPr sz="1400"/>
          </a:p>
          <a:p>
            <a:pPr indent="0" lvl="0" marL="0" rtl="0" algn="l">
              <a:lnSpc>
                <a:spcPct val="95000"/>
              </a:lnSpc>
              <a:spcBef>
                <a:spcPts val="1200"/>
              </a:spcBef>
              <a:spcAft>
                <a:spcPts val="0"/>
              </a:spcAft>
              <a:buSzPts val="1018"/>
              <a:buNone/>
            </a:pPr>
            <a:r>
              <a:rPr lang="en"/>
              <a:t> </a:t>
            </a:r>
            <a:endParaRPr/>
          </a:p>
          <a:p>
            <a:pPr indent="-317500" lvl="0" marL="457200" rtl="0" algn="l">
              <a:lnSpc>
                <a:spcPct val="95000"/>
              </a:lnSpc>
              <a:spcBef>
                <a:spcPts val="0"/>
              </a:spcBef>
              <a:spcAft>
                <a:spcPts val="0"/>
              </a:spcAft>
              <a:buSzPts val="1400"/>
              <a:buChar char="●"/>
            </a:pPr>
            <a:r>
              <a:rPr lang="en"/>
              <a:t>Of the projected 77,491,000 women in 2025</a:t>
            </a:r>
            <a:endParaRPr/>
          </a:p>
          <a:p>
            <a:pPr indent="-317500" lvl="1" marL="914400" rtl="0" algn="l">
              <a:lnSpc>
                <a:spcPct val="95000"/>
              </a:lnSpc>
              <a:spcBef>
                <a:spcPts val="0"/>
              </a:spcBef>
              <a:spcAft>
                <a:spcPts val="0"/>
              </a:spcAft>
              <a:buSzPts val="1400"/>
              <a:buChar char="○"/>
            </a:pPr>
            <a:r>
              <a:rPr lang="en" sz="1400"/>
              <a:t>45 to 64: 41,565,000</a:t>
            </a:r>
            <a:endParaRPr sz="1400"/>
          </a:p>
          <a:p>
            <a:pPr indent="-317500" lvl="1" marL="914400" rtl="0" algn="l">
              <a:lnSpc>
                <a:spcPct val="95000"/>
              </a:lnSpc>
              <a:spcBef>
                <a:spcPts val="0"/>
              </a:spcBef>
              <a:spcAft>
                <a:spcPts val="0"/>
              </a:spcAft>
              <a:buSzPts val="1400"/>
              <a:buChar char="○"/>
            </a:pPr>
            <a:r>
              <a:rPr lang="en" sz="1400"/>
              <a:t>65 to 85: 35,926,000</a:t>
            </a:r>
            <a:endParaRPr sz="1400"/>
          </a:p>
          <a:p>
            <a:pPr indent="-317500" lvl="1" marL="914400" rtl="0" algn="l">
              <a:lnSpc>
                <a:spcPct val="95000"/>
              </a:lnSpc>
              <a:spcBef>
                <a:spcPts val="0"/>
              </a:spcBef>
              <a:spcAft>
                <a:spcPts val="0"/>
              </a:spcAft>
              <a:buSzPts val="1400"/>
              <a:buChar char="○"/>
            </a:pPr>
            <a:r>
              <a:rPr lang="en" sz="1400"/>
              <a:t>85 and over: 4,670,000</a:t>
            </a:r>
            <a:endParaRPr sz="1400"/>
          </a:p>
          <a:p>
            <a:pPr indent="0" lvl="0" marL="0" rtl="0" algn="l">
              <a:lnSpc>
                <a:spcPct val="95000"/>
              </a:lnSpc>
              <a:spcBef>
                <a:spcPts val="1200"/>
              </a:spcBef>
              <a:spcAft>
                <a:spcPts val="0"/>
              </a:spcAft>
              <a:buSzPts val="1018"/>
              <a:buNone/>
            </a:pPr>
            <a:r>
              <a:t/>
            </a:r>
            <a:endParaRPr/>
          </a:p>
          <a:p>
            <a:pPr indent="-317500" lvl="0" marL="457200" rtl="0" algn="l">
              <a:lnSpc>
                <a:spcPct val="95000"/>
              </a:lnSpc>
              <a:spcBef>
                <a:spcPts val="0"/>
              </a:spcBef>
              <a:spcAft>
                <a:spcPts val="0"/>
              </a:spcAft>
              <a:buSzPts val="1400"/>
              <a:buChar char="●"/>
            </a:pPr>
            <a:r>
              <a:rPr lang="en"/>
              <a:t>Around 20 million are in the top 25% making over $67,000 a year</a:t>
            </a:r>
            <a:endParaRPr/>
          </a:p>
          <a:p>
            <a:pPr indent="0" lvl="0" marL="0" rtl="0" algn="l">
              <a:lnSpc>
                <a:spcPct val="95000"/>
              </a:lnSpc>
              <a:spcBef>
                <a:spcPts val="1200"/>
              </a:spcBef>
              <a:spcAft>
                <a:spcPts val="0"/>
              </a:spcAft>
              <a:buNone/>
            </a:pPr>
            <a:r>
              <a:rPr lang="en"/>
              <a:t> </a:t>
            </a:r>
            <a:endParaRPr/>
          </a:p>
          <a:p>
            <a:pPr indent="-310832" lvl="0" marL="457200" rtl="0" algn="l">
              <a:lnSpc>
                <a:spcPct val="95000"/>
              </a:lnSpc>
              <a:spcBef>
                <a:spcPts val="0"/>
              </a:spcBef>
              <a:spcAft>
                <a:spcPts val="0"/>
              </a:spcAft>
              <a:buSzPts val="1295"/>
              <a:buChar char="●"/>
            </a:pPr>
            <a:r>
              <a:rPr lang="en"/>
              <a:t>Around 10.51 million women will be 45-50 in the 5 years</a:t>
            </a:r>
            <a:endParaRPr/>
          </a:p>
        </p:txBody>
      </p:sp>
      <p:pic>
        <p:nvPicPr>
          <p:cNvPr id="99" name="Google Shape;99;p17"/>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General Migration Patterns</a:t>
            </a:r>
            <a:endParaRPr/>
          </a:p>
        </p:txBody>
      </p:sp>
      <p:sp>
        <p:nvSpPr>
          <p:cNvPr id="105" name="Google Shape;105;p18"/>
          <p:cNvSpPr txBox="1"/>
          <p:nvPr>
            <p:ph idx="1" type="body"/>
          </p:nvPr>
        </p:nvSpPr>
        <p:spPr>
          <a:xfrm>
            <a:off x="1297322" y="1276300"/>
            <a:ext cx="70899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number of people that moved in 2022 was down compared to previous years.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Southern states remained main destinations</a:t>
            </a:r>
            <a:endParaRPr/>
          </a:p>
          <a:p>
            <a:pPr indent="-317500" lvl="1" marL="914400" rtl="0" algn="l">
              <a:spcBef>
                <a:spcPts val="0"/>
              </a:spcBef>
              <a:spcAft>
                <a:spcPts val="0"/>
              </a:spcAft>
              <a:buSzPts val="1400"/>
              <a:buChar char="○"/>
            </a:pPr>
            <a:r>
              <a:rPr lang="en" sz="1400"/>
              <a:t> South Carolina, North Carolina, Tennessee, Arizona, and Florida.</a:t>
            </a:r>
            <a:endParaRPr sz="1400"/>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lang="en"/>
              <a:t>For the fourth year in a row, Illinois has the largest percentage of people moving out of the state.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Tennessee, North Carolina, and South Carolina have consistently been on the list of top states since 2020.</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Many of the moves revolve around the flexibility of remote work and those choosing to take the route of early retirement.</a:t>
            </a:r>
            <a:endParaRPr/>
          </a:p>
          <a:p>
            <a:pPr indent="0" lvl="0" marL="0" rtl="0" algn="l">
              <a:spcBef>
                <a:spcPts val="1200"/>
              </a:spcBef>
              <a:spcAft>
                <a:spcPts val="1200"/>
              </a:spcAft>
              <a:buNone/>
            </a:pPr>
            <a:r>
              <a:t/>
            </a:r>
            <a:endParaRPr/>
          </a:p>
        </p:txBody>
      </p:sp>
      <p:pic>
        <p:nvPicPr>
          <p:cNvPr id="106" name="Google Shape;106;p18"/>
          <p:cNvPicPr preferRelativeResize="0"/>
          <p:nvPr/>
        </p:nvPicPr>
        <p:blipFill rotWithShape="1">
          <a:blip r:embed="rId3">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b="0" l="3521" r="0" t="0"/>
          <a:stretch/>
        </p:blipFill>
        <p:spPr>
          <a:xfrm>
            <a:off x="1164800" y="1135150"/>
            <a:ext cx="7785101" cy="3756975"/>
          </a:xfrm>
          <a:prstGeom prst="rect">
            <a:avLst/>
          </a:prstGeom>
          <a:noFill/>
          <a:ln>
            <a:noFill/>
          </a:ln>
        </p:spPr>
      </p:pic>
      <p:sp>
        <p:nvSpPr>
          <p:cNvPr id="112" name="Google Shape;112;p19"/>
          <p:cNvSpPr txBox="1"/>
          <p:nvPr/>
        </p:nvSpPr>
        <p:spPr>
          <a:xfrm>
            <a:off x="913875" y="1211350"/>
            <a:ext cx="4535700" cy="270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113" name="Google Shape;113;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Inbound Move Rate Map (all ages)</a:t>
            </a:r>
            <a:endParaRPr/>
          </a:p>
        </p:txBody>
      </p:sp>
      <p:pic>
        <p:nvPicPr>
          <p:cNvPr id="114" name="Google Shape;114;p19"/>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23240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are 45+ People Migrating To </a:t>
            </a:r>
            <a:endParaRPr/>
          </a:p>
        </p:txBody>
      </p:sp>
      <p:sp>
        <p:nvSpPr>
          <p:cNvPr id="120" name="Google Shape;120;p20"/>
          <p:cNvSpPr txBox="1"/>
          <p:nvPr>
            <p:ph idx="1" type="body"/>
          </p:nvPr>
        </p:nvSpPr>
        <p:spPr>
          <a:xfrm>
            <a:off x="1297322" y="1276300"/>
            <a:ext cx="7089900" cy="300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500">
                <a:solidFill>
                  <a:srgbClr val="040C28"/>
                </a:solidFill>
                <a:latin typeface="Roboto"/>
                <a:ea typeface="Roboto"/>
                <a:cs typeface="Roboto"/>
                <a:sym typeface="Roboto"/>
              </a:rPr>
              <a:t>Las Vegas, Phoenix, Tampa, Orlando and Austin</a:t>
            </a:r>
            <a:r>
              <a:rPr lang="en" sz="1500">
                <a:solidFill>
                  <a:srgbClr val="202124"/>
                </a:solidFill>
                <a:highlight>
                  <a:srgbClr val="FFFFFF"/>
                </a:highlight>
                <a:latin typeface="Roboto"/>
                <a:ea typeface="Roboto"/>
                <a:cs typeface="Roboto"/>
                <a:sym typeface="Roboto"/>
              </a:rPr>
              <a:t> are the most popular destinations for baby boomers</a:t>
            </a:r>
            <a:endParaRPr sz="1500">
              <a:solidFill>
                <a:srgbClr val="202124"/>
              </a:solidFill>
              <a:highlight>
                <a:srgbClr val="FFFFFF"/>
              </a:highlight>
              <a:latin typeface="Roboto"/>
              <a:ea typeface="Roboto"/>
              <a:cs typeface="Roboto"/>
              <a:sym typeface="Roboto"/>
            </a:endParaRPr>
          </a:p>
          <a:p>
            <a:pPr indent="-323850" lvl="1" marL="914400" rtl="0" algn="l">
              <a:spcBef>
                <a:spcPts val="0"/>
              </a:spcBef>
              <a:spcAft>
                <a:spcPts val="0"/>
              </a:spcAft>
              <a:buClr>
                <a:srgbClr val="202124"/>
              </a:buClr>
              <a:buSzPts val="1500"/>
              <a:buFont typeface="Roboto"/>
              <a:buChar char="○"/>
            </a:pPr>
            <a:r>
              <a:rPr lang="en" sz="1500">
                <a:solidFill>
                  <a:srgbClr val="202124"/>
                </a:solidFill>
                <a:highlight>
                  <a:srgbClr val="FFFFFF"/>
                </a:highlight>
                <a:latin typeface="Roboto"/>
                <a:ea typeface="Roboto"/>
                <a:cs typeface="Roboto"/>
                <a:sym typeface="Roboto"/>
              </a:rPr>
              <a:t>Especially for retirement </a:t>
            </a:r>
            <a:endParaRPr sz="1500">
              <a:solidFill>
                <a:srgbClr val="202124"/>
              </a:solidFill>
              <a:highlight>
                <a:srgbClr val="FFFFFF"/>
              </a:highlight>
              <a:latin typeface="Roboto"/>
              <a:ea typeface="Roboto"/>
              <a:cs typeface="Roboto"/>
              <a:sym typeface="Roboto"/>
            </a:endParaRPr>
          </a:p>
          <a:p>
            <a:pPr indent="0" lvl="0" marL="457200" rtl="0" algn="l">
              <a:spcBef>
                <a:spcPts val="0"/>
              </a:spcBef>
              <a:spcAft>
                <a:spcPts val="0"/>
              </a:spcAft>
              <a:buNone/>
            </a:pPr>
            <a:r>
              <a:rPr lang="en" sz="1500">
                <a:solidFill>
                  <a:srgbClr val="202124"/>
                </a:solidFill>
                <a:highlight>
                  <a:srgbClr val="FFFFFF"/>
                </a:highlight>
                <a:latin typeface="Roboto"/>
                <a:ea typeface="Roboto"/>
                <a:cs typeface="Roboto"/>
                <a:sym typeface="Roboto"/>
              </a:rPr>
              <a:t> </a:t>
            </a:r>
            <a:endParaRPr sz="1500">
              <a:solidFill>
                <a:srgbClr val="202124"/>
              </a:solidFill>
              <a:highlight>
                <a:srgbClr val="FFFFFF"/>
              </a:highlight>
              <a:latin typeface="Roboto"/>
              <a:ea typeface="Roboto"/>
              <a:cs typeface="Roboto"/>
              <a:sym typeface="Roboto"/>
            </a:endParaRPr>
          </a:p>
          <a:p>
            <a:pPr indent="-317500" lvl="0" marL="457200" rtl="0" algn="l">
              <a:spcBef>
                <a:spcPts val="0"/>
              </a:spcBef>
              <a:spcAft>
                <a:spcPts val="0"/>
              </a:spcAft>
              <a:buSzPts val="1400"/>
              <a:buChar char="●"/>
            </a:pPr>
            <a:r>
              <a:rPr lang="en"/>
              <a:t>Currently Baby Boomers and Gen Xers drove the shifts in migration, with Eastern states seeing the highest inbound moves with Vermont and New Jersey having some of the highest inbound move rates. </a:t>
            </a:r>
            <a:endParaRPr/>
          </a:p>
        </p:txBody>
      </p:sp>
      <p:pic>
        <p:nvPicPr>
          <p:cNvPr id="121" name="Google Shape;121;p20"/>
          <p:cNvPicPr preferRelativeResize="0"/>
          <p:nvPr/>
        </p:nvPicPr>
        <p:blipFill rotWithShape="1">
          <a:blip r:embed="rId3">
            <a:alphaModFix/>
          </a:blip>
          <a:srcRect b="0" l="0" r="0" t="0"/>
          <a:stretch/>
        </p:blipFill>
        <p:spPr>
          <a:xfrm>
            <a:off x="555050" y="3254775"/>
            <a:ext cx="8269650" cy="1604550"/>
          </a:xfrm>
          <a:prstGeom prst="rect">
            <a:avLst/>
          </a:prstGeom>
          <a:noFill/>
          <a:ln>
            <a:noFill/>
          </a:ln>
        </p:spPr>
      </p:pic>
      <p:pic>
        <p:nvPicPr>
          <p:cNvPr id="122" name="Google Shape;122;p20"/>
          <p:cNvPicPr preferRelativeResize="0"/>
          <p:nvPr/>
        </p:nvPicPr>
        <p:blipFill rotWithShape="1">
          <a:blip r:embed="rId4">
            <a:alphaModFix/>
          </a:blip>
          <a:srcRect b="44276" l="0" r="0" t="43876"/>
          <a:stretch/>
        </p:blipFill>
        <p:spPr>
          <a:xfrm>
            <a:off x="6876150" y="115150"/>
            <a:ext cx="2123900" cy="251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Shopify Customers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